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tmp" ContentType="image/png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85" r:id="rId1"/>
  </p:sldMasterIdLst>
  <p:notesMasterIdLst>
    <p:notesMasterId r:id="rId35"/>
  </p:notesMasterIdLst>
  <p:sldIdLst>
    <p:sldId id="343" r:id="rId2"/>
    <p:sldId id="373" r:id="rId3"/>
    <p:sldId id="257" r:id="rId4"/>
    <p:sldId id="374" r:id="rId5"/>
    <p:sldId id="354" r:id="rId6"/>
    <p:sldId id="376" r:id="rId7"/>
    <p:sldId id="375" r:id="rId8"/>
    <p:sldId id="259" r:id="rId9"/>
    <p:sldId id="284" r:id="rId10"/>
    <p:sldId id="358" r:id="rId11"/>
    <p:sldId id="357" r:id="rId12"/>
    <p:sldId id="359" r:id="rId13"/>
    <p:sldId id="361" r:id="rId14"/>
    <p:sldId id="377" r:id="rId15"/>
    <p:sldId id="379" r:id="rId16"/>
    <p:sldId id="365" r:id="rId17"/>
    <p:sldId id="355" r:id="rId18"/>
    <p:sldId id="363" r:id="rId19"/>
    <p:sldId id="366" r:id="rId20"/>
    <p:sldId id="368" r:id="rId21"/>
    <p:sldId id="380" r:id="rId22"/>
    <p:sldId id="370" r:id="rId23"/>
    <p:sldId id="356" r:id="rId24"/>
    <p:sldId id="382" r:id="rId25"/>
    <p:sldId id="352" r:id="rId26"/>
    <p:sldId id="353" r:id="rId27"/>
    <p:sldId id="386" r:id="rId28"/>
    <p:sldId id="360" r:id="rId29"/>
    <p:sldId id="362" r:id="rId30"/>
    <p:sldId id="367" r:id="rId31"/>
    <p:sldId id="369" r:id="rId32"/>
    <p:sldId id="383" r:id="rId33"/>
    <p:sldId id="385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F9C00"/>
    <a:srgbClr val="1485B6"/>
    <a:srgbClr val="AC8300"/>
    <a:srgbClr val="404040"/>
    <a:srgbClr val="8AAB00"/>
    <a:srgbClr val="C88A00"/>
    <a:srgbClr val="B58417"/>
    <a:srgbClr val="E0A51D"/>
    <a:srgbClr val="ADAFB6"/>
    <a:srgbClr val="02040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A69B11A-1493-4626-8804-97DA8A2F389B}" v="928" dt="2020-06-10T13:25:25.570"/>
  </p1510:revLst>
</p1510:revInfo>
</file>

<file path=ppt/tableStyles.xml><?xml version="1.0" encoding="utf-8"?>
<a:tblStyleLst xmlns:a="http://schemas.openxmlformats.org/drawingml/2006/main" def="{5C22544A-7EE6-4342-B048-85BDC9FD1C3A}"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5182" autoAdjust="0"/>
  </p:normalViewPr>
  <p:slideViewPr>
    <p:cSldViewPr snapToGrid="0">
      <p:cViewPr varScale="1">
        <p:scale>
          <a:sx n="81" d="100"/>
          <a:sy n="81" d="100"/>
        </p:scale>
        <p:origin x="706" y="53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630120689681251"/>
          <c:y val="1.7822164533161395E-3"/>
          <c:w val="0.68976803652001084"/>
          <c:h val="0.98796130523997638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dPt>
            <c:idx val="0"/>
            <c:bubble3D val="0"/>
            <c:spPr>
              <a:solidFill>
                <a:srgbClr val="36759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F4CE-4886-83BB-52F3BB2A976F}"/>
              </c:ext>
            </c:extLst>
          </c:dPt>
          <c:dPt>
            <c:idx val="1"/>
            <c:bubble3D val="0"/>
            <c:spPr>
              <a:solidFill>
                <a:srgbClr val="E0A51D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F4CE-4886-83BB-52F3BB2A976F}"/>
              </c:ext>
            </c:extLst>
          </c:dPt>
          <c:dPt>
            <c:idx val="2"/>
            <c:bubble3D val="0"/>
            <c:explosion val="15"/>
            <c:spPr>
              <a:solidFill>
                <a:srgbClr val="C6370A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F4CE-4886-83BB-52F3BB2A976F}"/>
              </c:ext>
            </c:extLst>
          </c:dPt>
          <c:dLbls>
            <c:dLbl>
              <c:idx val="0"/>
              <c:layout>
                <c:manualLayout>
                  <c:x val="-5.6319928079651374E-2"/>
                  <c:y val="7.2882725911067175E-2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F4CE-4886-83BB-52F3BB2A976F}"/>
                </c:ext>
              </c:extLst>
            </c:dLbl>
            <c:numFmt formatCode="General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1" i="0" u="none" strike="noStrike" kern="1200" baseline="0">
                    <a:solidFill>
                      <a:srgbClr val="F6F9FF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Sheet1!$A$2:$A$4</c:f>
              <c:strCache>
                <c:ptCount val="3"/>
                <c:pt idx="0">
                  <c:v>level-0</c:v>
                </c:pt>
                <c:pt idx="1">
                  <c:v>level-1</c:v>
                </c:pt>
                <c:pt idx="2">
                  <c:v>level-2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6.87</c:v>
                </c:pt>
                <c:pt idx="1">
                  <c:v>72.3</c:v>
                </c:pt>
                <c:pt idx="2">
                  <c:v>20.83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F4CE-4886-83BB-52F3BB2A976F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74335338449566013"/>
          <c:y val="3.8834770038290223E-2"/>
          <c:w val="0.23498684456909308"/>
          <c:h val="0.2424875832291152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630120689681251"/>
          <c:y val="1.7822164533161395E-3"/>
          <c:w val="0.68976803652001084"/>
          <c:h val="0.98796130523997638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dPt>
            <c:idx val="0"/>
            <c:bubble3D val="0"/>
            <c:spPr>
              <a:solidFill>
                <a:srgbClr val="36759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FFCF-476F-9965-5BCF81CAF5A0}"/>
              </c:ext>
            </c:extLst>
          </c:dPt>
          <c:dPt>
            <c:idx val="1"/>
            <c:bubble3D val="0"/>
            <c:spPr>
              <a:solidFill>
                <a:srgbClr val="E0A51D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FFCF-476F-9965-5BCF81CAF5A0}"/>
              </c:ext>
            </c:extLst>
          </c:dPt>
          <c:dPt>
            <c:idx val="2"/>
            <c:bubble3D val="0"/>
            <c:explosion val="11"/>
            <c:spPr>
              <a:solidFill>
                <a:srgbClr val="C6370A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FFCF-476F-9965-5BCF81CAF5A0}"/>
              </c:ext>
            </c:extLst>
          </c:dPt>
          <c:dLbls>
            <c:dLbl>
              <c:idx val="0"/>
              <c:layout>
                <c:manualLayout>
                  <c:x val="4.4602294223188718E-2"/>
                  <c:y val="0.1065209071007905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FFCF-476F-9965-5BCF81CAF5A0}"/>
                </c:ext>
              </c:extLst>
            </c:dLbl>
            <c:numFmt formatCode="General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1" i="0" u="none" strike="noStrike" kern="1200" baseline="0">
                    <a:solidFill>
                      <a:srgbClr val="F6F9FF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Sheet1!$A$2:$A$4</c:f>
              <c:strCache>
                <c:ptCount val="3"/>
                <c:pt idx="0">
                  <c:v>level-0</c:v>
                </c:pt>
                <c:pt idx="1">
                  <c:v>level-1</c:v>
                </c:pt>
                <c:pt idx="2">
                  <c:v>level-2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1.53</c:v>
                </c:pt>
                <c:pt idx="1">
                  <c:v>67.430000000000007</c:v>
                </c:pt>
                <c:pt idx="2">
                  <c:v>31.03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FFCF-476F-9965-5BCF81CAF5A0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74335338449566013"/>
          <c:y val="3.8834770038290223E-2"/>
          <c:w val="0.23498684456909308"/>
          <c:h val="0.2312748561658742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EF3ED3-6B1C-4D59-8CC0-BB9F46B228F1}" type="datetimeFigureOut">
              <a:rPr lang="en-US" smtClean="0"/>
              <a:t>6/11/2020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C96BD9-894B-44AB-B30E-6A4C7A3AEE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3977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C96BD9-894B-44AB-B30E-6A4C7A3AEE1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0804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C96BD9-894B-44AB-B30E-6A4C7A3AEE1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8788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C96BD9-894B-44AB-B30E-6A4C7A3AEE1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4573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C96BD9-894B-44AB-B30E-6A4C7A3AEE1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166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C96BD9-894B-44AB-B30E-6A4C7A3AEE1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5829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C96BD9-894B-44AB-B30E-6A4C7A3AEE1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48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C96BD9-894B-44AB-B30E-6A4C7A3AEE1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4106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C96BD9-894B-44AB-B30E-6A4C7A3AEE1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0613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C96BD9-894B-44AB-B30E-6A4C7A3AEE1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69119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C96BD9-894B-44AB-B30E-6A4C7A3AEE1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0466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C96BD9-894B-44AB-B30E-6A4C7A3AEE1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9995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C96BD9-894B-44AB-B30E-6A4C7A3AEE1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87631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C96BD9-894B-44AB-B30E-6A4C7A3AEE1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89481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C96BD9-894B-44AB-B30E-6A4C7A3AEE1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9800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C96BD9-894B-44AB-B30E-6A4C7A3AEE1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54221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C96BD9-894B-44AB-B30E-6A4C7A3AEE1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52520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C96BD9-894B-44AB-B30E-6A4C7A3AEE1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63076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C96BD9-894B-44AB-B30E-6A4C7A3AEE1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19588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C96BD9-894B-44AB-B30E-6A4C7A3AEE1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40542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C96BD9-894B-44AB-B30E-6A4C7A3AEE1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31223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C96BD9-894B-44AB-B30E-6A4C7A3AEE17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5655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C96BD9-894B-44AB-B30E-6A4C7A3AEE1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7597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C96BD9-894B-44AB-B30E-6A4C7A3AEE1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1280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C96BD9-894B-44AB-B30E-6A4C7A3AEE1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7540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C96BD9-894B-44AB-B30E-6A4C7A3AEE1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9892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C96BD9-894B-44AB-B30E-6A4C7A3AEE1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3112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C96BD9-894B-44AB-B30E-6A4C7A3AEE1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4070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C96BD9-894B-44AB-B30E-6A4C7A3AEE1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8498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">
            <a:extLst>
              <a:ext uri="{FF2B5EF4-FFF2-40B4-BE49-F238E27FC236}">
                <a16:creationId xmlns:a16="http://schemas.microsoft.com/office/drawing/2014/main" id="{F9512BDE-EEA0-404B-8D45-8AA93D61DABC}"/>
              </a:ext>
            </a:extLst>
          </p:cNvPr>
          <p:cNvSpPr/>
          <p:nvPr userDrawn="1"/>
        </p:nvSpPr>
        <p:spPr>
          <a:xfrm flipH="1">
            <a:off x="-1" y="4450188"/>
            <a:ext cx="12192000" cy="240781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11" name="Rectangle">
            <a:extLst>
              <a:ext uri="{FF2B5EF4-FFF2-40B4-BE49-F238E27FC236}">
                <a16:creationId xmlns:a16="http://schemas.microsoft.com/office/drawing/2014/main" id="{E1223535-0F2F-6340-80B9-0B5D9364A13F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cap="all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86443-27EF-4B40-AF6C-B5F943E032C6}" type="datetime1">
              <a:rPr lang="en-US" noProof="0" smtClean="0"/>
              <a:t>6/11/2020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800"/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35843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C4EF1-30F2-4961-9FC1-8C8D60134F92}" type="datetime1">
              <a:rPr lang="en-US" noProof="0" smtClean="0"/>
              <a:t>6/11/2020</a:t>
            </a:fld>
            <a:endParaRPr lang="en-US" noProof="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5" name="Rectangle">
            <a:extLst>
              <a:ext uri="{FF2B5EF4-FFF2-40B4-BE49-F238E27FC236}">
                <a16:creationId xmlns:a16="http://schemas.microsoft.com/office/drawing/2014/main" id="{AA314B25-B4AF-394E-BBDA-7E6BAD315F39}"/>
              </a:ext>
            </a:extLst>
          </p:cNvPr>
          <p:cNvSpPr/>
          <p:nvPr userDrawn="1"/>
        </p:nvSpPr>
        <p:spPr>
          <a:xfrm>
            <a:off x="3351057" y="0"/>
            <a:ext cx="8840943" cy="6858000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6" name="Rectangle">
            <a:extLst>
              <a:ext uri="{FF2B5EF4-FFF2-40B4-BE49-F238E27FC236}">
                <a16:creationId xmlns:a16="http://schemas.microsoft.com/office/drawing/2014/main" id="{737575EF-0D14-6140-A91B-260C9C9DFE41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82544261-8049-494B-A93D-BDFF1BB847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5000" y="3135207"/>
            <a:ext cx="4886854" cy="5875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cap="all" baseline="0"/>
            </a:lvl1pPr>
          </a:lstStyle>
          <a:p>
            <a:r>
              <a:rPr lang="en-US" noProof="0"/>
              <a:t>Title goes here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9214786D-83EE-814C-A5E4-D0EC7D29D0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75829" y="633875"/>
            <a:ext cx="5981171" cy="5590250"/>
          </a:xfrm>
        </p:spPr>
        <p:txBody>
          <a:bodyPr anchor="ctr">
            <a:normAutofit/>
          </a:bodyPr>
          <a:lstStyle>
            <a:lvl1pPr marL="342900" indent="-342900">
              <a:buClr>
                <a:schemeClr val="tx1"/>
              </a:buClr>
              <a:buFont typeface="+mj-lt"/>
              <a:buAutoNum type="arabicPeriod"/>
              <a:defRPr sz="1600">
                <a:solidFill>
                  <a:schemeClr val="tx1"/>
                </a:solidFill>
              </a:defRPr>
            </a:lvl1pPr>
            <a:lvl2pPr marL="544068" indent="-342900">
              <a:buClr>
                <a:schemeClr val="tx1"/>
              </a:buClr>
              <a:buFont typeface="+mj-lt"/>
              <a:buAutoNum type="arabicPeriod"/>
              <a:defRPr sz="1400">
                <a:solidFill>
                  <a:schemeClr val="tx1"/>
                </a:solidFill>
              </a:defRPr>
            </a:lvl2pPr>
            <a:lvl3pPr marL="612648" indent="-228600">
              <a:buClr>
                <a:schemeClr val="tx1"/>
              </a:buClr>
              <a:buFont typeface="+mj-lt"/>
              <a:buAutoNum type="arabicPeriod"/>
              <a:defRPr sz="1100">
                <a:solidFill>
                  <a:schemeClr val="tx1"/>
                </a:solidFill>
              </a:defRPr>
            </a:lvl3pPr>
            <a:lvl4pPr marL="795528" indent="-228600">
              <a:buClr>
                <a:schemeClr val="tx1"/>
              </a:buClr>
              <a:buFont typeface="+mj-lt"/>
              <a:buAutoNum type="arabicPeriod"/>
              <a:defRPr sz="1100">
                <a:solidFill>
                  <a:schemeClr val="tx1"/>
                </a:solidFill>
              </a:defRPr>
            </a:lvl4pPr>
            <a:lvl5pPr marL="978408" indent="-228600">
              <a:buClr>
                <a:schemeClr val="tx1"/>
              </a:buClr>
              <a:buFont typeface="+mj-lt"/>
              <a:buAutoNum type="arabicPeriod"/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556B135-0121-44D2-A190-C41EC3102A9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910513" y="6650038"/>
            <a:ext cx="44450" cy="444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791853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4ADD0-45E8-4942-8832-2FC4A4BD182B}" type="datetime1">
              <a:rPr lang="en-US" noProof="0" smtClean="0"/>
              <a:t>6/11/2020</a:t>
            </a:fld>
            <a:endParaRPr lang="en-US" noProof="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5" name="Rectangle">
            <a:extLst>
              <a:ext uri="{FF2B5EF4-FFF2-40B4-BE49-F238E27FC236}">
                <a16:creationId xmlns:a16="http://schemas.microsoft.com/office/drawing/2014/main" id="{2E148DD3-DD87-154B-80B4-2421965D3C83}"/>
              </a:ext>
            </a:extLst>
          </p:cNvPr>
          <p:cNvSpPr/>
          <p:nvPr userDrawn="1"/>
        </p:nvSpPr>
        <p:spPr>
          <a:xfrm>
            <a:off x="1" y="1714500"/>
            <a:ext cx="12192000" cy="3429000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6" name="Rectangle">
            <a:extLst>
              <a:ext uri="{FF2B5EF4-FFF2-40B4-BE49-F238E27FC236}">
                <a16:creationId xmlns:a16="http://schemas.microsoft.com/office/drawing/2014/main" id="{742E4732-0E8F-7B46-BD08-0F2EE0DA8786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6E73F81A-7260-5C4F-A7FF-CA2CC731BC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43870" y="942871"/>
            <a:ext cx="5711810" cy="5875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4CD13CD4-3E4F-2E41-ACF4-2446257D23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43870" y="1973589"/>
            <a:ext cx="5711810" cy="3941540"/>
          </a:xfrm>
        </p:spPr>
        <p:txBody>
          <a:bodyPr>
            <a:normAutofit/>
          </a:bodyPr>
          <a:lstStyle>
            <a:lvl1pPr>
              <a:buClr>
                <a:schemeClr val="tx1"/>
              </a:buClr>
              <a:defRPr sz="1600">
                <a:solidFill>
                  <a:schemeClr val="tx1"/>
                </a:solidFill>
              </a:defRPr>
            </a:lvl1pPr>
            <a:lvl2pPr marL="384048" indent="-182880"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</a:defRPr>
            </a:lvl2pPr>
            <a:lvl3pPr marL="566928" indent="-182880">
              <a:buClr>
                <a:schemeClr val="tx1"/>
              </a:buClr>
              <a:buFont typeface="Arial" panose="020B0604020202020204" pitchFamily="34" charset="0"/>
              <a:buChar char="•"/>
              <a:defRPr sz="1100">
                <a:solidFill>
                  <a:schemeClr val="tx1"/>
                </a:solidFill>
              </a:defRPr>
            </a:lvl3pPr>
            <a:lvl4pPr marL="749808" indent="-182880">
              <a:buClr>
                <a:schemeClr val="tx1"/>
              </a:buClr>
              <a:buFont typeface="Arial" panose="020B0604020202020204" pitchFamily="34" charset="0"/>
              <a:buChar char="•"/>
              <a:defRPr sz="1100">
                <a:solidFill>
                  <a:schemeClr val="tx1"/>
                </a:solidFill>
              </a:defRPr>
            </a:lvl4pPr>
            <a:lvl5pPr marL="932688" indent="-182880">
              <a:buClr>
                <a:schemeClr val="tx1"/>
              </a:buClr>
              <a:buFont typeface="Arial" panose="020B0604020202020204" pitchFamily="34" charset="0"/>
              <a:buChar char="•"/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D8E69886-8907-DB47-87C2-0621AF156D9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605170" y="621039"/>
            <a:ext cx="4589130" cy="5603086"/>
          </a:xfrm>
          <a:solidFill>
            <a:srgbClr val="EDEFF7"/>
          </a:solidFill>
        </p:spPr>
        <p:txBody>
          <a:bodyPr>
            <a:normAutofit/>
          </a:bodyPr>
          <a:lstStyle>
            <a:lvl1pPr>
              <a:buClr>
                <a:schemeClr val="tx1"/>
              </a:buClr>
              <a:defRPr sz="1600">
                <a:solidFill>
                  <a:schemeClr val="tx1"/>
                </a:solidFill>
              </a:defRPr>
            </a:lvl1pPr>
            <a:lvl2pPr marL="384048" indent="-182880"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</a:defRPr>
            </a:lvl2pPr>
            <a:lvl3pPr marL="566928" indent="-182880">
              <a:buClr>
                <a:schemeClr val="tx1"/>
              </a:buClr>
              <a:buFont typeface="Arial" panose="020B0604020202020204" pitchFamily="34" charset="0"/>
              <a:buChar char="•"/>
              <a:defRPr sz="1100">
                <a:solidFill>
                  <a:schemeClr val="tx1"/>
                </a:solidFill>
              </a:defRPr>
            </a:lvl3pPr>
            <a:lvl4pPr marL="749808" indent="-182880">
              <a:buClr>
                <a:schemeClr val="tx1"/>
              </a:buClr>
              <a:buFont typeface="Arial" panose="020B0604020202020204" pitchFamily="34" charset="0"/>
              <a:buChar char="•"/>
              <a:defRPr sz="1100">
                <a:solidFill>
                  <a:schemeClr val="tx1"/>
                </a:solidFill>
              </a:defRPr>
            </a:lvl4pPr>
            <a:lvl5pPr marL="932688" indent="-182880">
              <a:buClr>
                <a:schemeClr val="tx1"/>
              </a:buClr>
              <a:buFont typeface="Arial" panose="020B0604020202020204" pitchFamily="34" charset="0"/>
              <a:buChar char="•"/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263102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">
            <a:extLst>
              <a:ext uri="{FF2B5EF4-FFF2-40B4-BE49-F238E27FC236}">
                <a16:creationId xmlns:a16="http://schemas.microsoft.com/office/drawing/2014/main" id="{9C88DF2D-0421-A94C-82C1-867E1E5E4907}"/>
              </a:ext>
            </a:extLst>
          </p:cNvPr>
          <p:cNvSpPr/>
          <p:nvPr userDrawn="1"/>
        </p:nvSpPr>
        <p:spPr>
          <a:xfrm>
            <a:off x="10993582" y="0"/>
            <a:ext cx="1198418" cy="6858000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10" name="Rectangle">
            <a:extLst>
              <a:ext uri="{FF2B5EF4-FFF2-40B4-BE49-F238E27FC236}">
                <a16:creationId xmlns:a16="http://schemas.microsoft.com/office/drawing/2014/main" id="{334D05A3-7A20-9447-8D39-F2980D85413A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634999" y="3927894"/>
            <a:ext cx="10922000" cy="2326856"/>
          </a:xfrm>
          <a:prstGeom prst="rect">
            <a:avLst/>
          </a:prstGeom>
          <a:solidFill>
            <a:srgbClr val="F6F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35001" y="603250"/>
            <a:ext cx="10921998" cy="3294019"/>
          </a:xfrm>
          <a:solidFill>
            <a:schemeClr val="bg1"/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298078"/>
            <a:ext cx="10113645" cy="743682"/>
          </a:xfrm>
          <a:prstGeom prst="rect">
            <a:avLst/>
          </a:prstGeom>
        </p:spPr>
        <p:txBody>
          <a:bodyPr tIns="0" bIns="0" anchor="b">
            <a:noAutofit/>
          </a:bodyPr>
          <a:lstStyle>
            <a:lvl1pPr>
              <a:defRPr sz="3600"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213716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B76EFD8-0C73-413E-A605-66F29CD20340}" type="datetime1">
              <a:rPr lang="en-US" noProof="0" smtClean="0"/>
              <a:t>6/11/2020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000"/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3876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">
            <a:extLst>
              <a:ext uri="{FF2B5EF4-FFF2-40B4-BE49-F238E27FC236}">
                <a16:creationId xmlns:a16="http://schemas.microsoft.com/office/drawing/2014/main" id="{F9512BDE-EEA0-404B-8D45-8AA93D61DABC}"/>
              </a:ext>
            </a:extLst>
          </p:cNvPr>
          <p:cNvSpPr/>
          <p:nvPr userDrawn="1"/>
        </p:nvSpPr>
        <p:spPr>
          <a:xfrm flipH="1">
            <a:off x="4217870" y="0"/>
            <a:ext cx="3599236" cy="6857999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11" name="Rectangle">
            <a:extLst>
              <a:ext uri="{FF2B5EF4-FFF2-40B4-BE49-F238E27FC236}">
                <a16:creationId xmlns:a16="http://schemas.microsoft.com/office/drawing/2014/main" id="{E1223535-0F2F-6340-80B9-0B5D9364A13F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cap="all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84F86-F48D-4CAF-B77E-1AC9F04AF497}" type="datetime1">
              <a:rPr lang="en-US" noProof="0" smtClean="0"/>
              <a:t>6/11/2020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70758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">
            <a:extLst>
              <a:ext uri="{FF2B5EF4-FFF2-40B4-BE49-F238E27FC236}">
                <a16:creationId xmlns:a16="http://schemas.microsoft.com/office/drawing/2014/main" id="{202A34A5-A029-A246-82C6-D288185EB396}"/>
              </a:ext>
            </a:extLst>
          </p:cNvPr>
          <p:cNvSpPr/>
          <p:nvPr userDrawn="1"/>
        </p:nvSpPr>
        <p:spPr>
          <a:xfrm flipH="1">
            <a:off x="0" y="0"/>
            <a:ext cx="3351057" cy="6858000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13" name="Rectangle">
            <a:extLst>
              <a:ext uri="{FF2B5EF4-FFF2-40B4-BE49-F238E27FC236}">
                <a16:creationId xmlns:a16="http://schemas.microsoft.com/office/drawing/2014/main" id="{2773E1D8-C87F-EE46-8284-575DCA498E81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CD5EA-314A-4EF6-BDC7-C5D13617AEFD}" type="datetime1">
              <a:rPr lang="en-US" noProof="0" smtClean="0"/>
              <a:t>6/11/2020</a:t>
            </a:fld>
            <a:endParaRPr lang="en-US" noProof="0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C429A40D-770E-C144-A5B5-6A4442C09C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280" y="942871"/>
            <a:ext cx="10058400" cy="5875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all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324070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">
            <a:extLst>
              <a:ext uri="{FF2B5EF4-FFF2-40B4-BE49-F238E27FC236}">
                <a16:creationId xmlns:a16="http://schemas.microsoft.com/office/drawing/2014/main" id="{64248D99-2B30-464D-B9B7-4E5C3A1F3FB2}"/>
              </a:ext>
            </a:extLst>
          </p:cNvPr>
          <p:cNvSpPr/>
          <p:nvPr userDrawn="1"/>
        </p:nvSpPr>
        <p:spPr>
          <a:xfrm flipH="1">
            <a:off x="0" y="0"/>
            <a:ext cx="6096000" cy="6858000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16" name="Rectangle">
            <a:extLst>
              <a:ext uri="{FF2B5EF4-FFF2-40B4-BE49-F238E27FC236}">
                <a16:creationId xmlns:a16="http://schemas.microsoft.com/office/drawing/2014/main" id="{3FAFF55B-FDE6-394B-A39B-22627D8FB6EA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1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1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B7BBB-3590-4490-853C-1519E156216C}" type="datetime1">
              <a:rPr lang="en-US" noProof="0" smtClean="0"/>
              <a:t>6/11/2020</a:t>
            </a:fld>
            <a:endParaRPr lang="en-US" noProof="0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itle Placeholder 1">
            <a:extLst>
              <a:ext uri="{FF2B5EF4-FFF2-40B4-BE49-F238E27FC236}">
                <a16:creationId xmlns:a16="http://schemas.microsoft.com/office/drawing/2014/main" id="{99E345E4-E77C-484E-9FBB-E4EC71F085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280" y="942871"/>
            <a:ext cx="10058400" cy="5875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all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232241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">
            <a:extLst>
              <a:ext uri="{FF2B5EF4-FFF2-40B4-BE49-F238E27FC236}">
                <a16:creationId xmlns:a16="http://schemas.microsoft.com/office/drawing/2014/main" id="{83ACCAC0-2C8A-CE43-8C55-22BB53C73920}"/>
              </a:ext>
            </a:extLst>
          </p:cNvPr>
          <p:cNvSpPr/>
          <p:nvPr userDrawn="1"/>
        </p:nvSpPr>
        <p:spPr>
          <a:xfrm flipH="1">
            <a:off x="0" y="0"/>
            <a:ext cx="3351057" cy="6858000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10" name="Rectangle">
            <a:extLst>
              <a:ext uri="{FF2B5EF4-FFF2-40B4-BE49-F238E27FC236}">
                <a16:creationId xmlns:a16="http://schemas.microsoft.com/office/drawing/2014/main" id="{A400A9BD-AA60-E24D-9FC2-722758C8C933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72E7C-D05C-4B60-B6F6-0EEA76D2EAA5}" type="datetime1">
              <a:rPr lang="en-US" noProof="0" smtClean="0"/>
              <a:t>6/11/2020</a:t>
            </a:fld>
            <a:endParaRPr lang="en-US" noProof="0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D4076461-FF7A-8843-B7F9-D041F3FB22F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280" y="942871"/>
            <a:ext cx="10058400" cy="5875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all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203992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">
            <a:extLst>
              <a:ext uri="{FF2B5EF4-FFF2-40B4-BE49-F238E27FC236}">
                <a16:creationId xmlns:a16="http://schemas.microsoft.com/office/drawing/2014/main" id="{35FB147F-5DC4-B24C-B8CB-D3DA74290381}"/>
              </a:ext>
            </a:extLst>
          </p:cNvPr>
          <p:cNvSpPr/>
          <p:nvPr userDrawn="1"/>
        </p:nvSpPr>
        <p:spPr>
          <a:xfrm>
            <a:off x="1" y="3429000"/>
            <a:ext cx="12192000" cy="3429000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10" name="Rectangle">
            <a:extLst>
              <a:ext uri="{FF2B5EF4-FFF2-40B4-BE49-F238E27FC236}">
                <a16:creationId xmlns:a16="http://schemas.microsoft.com/office/drawing/2014/main" id="{A400A9BD-AA60-E24D-9FC2-722758C8C933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CCB1C-EF97-479E-93E4-51DC6E4A0A7B}" type="datetime1">
              <a:rPr lang="en-US" noProof="0" smtClean="0"/>
              <a:t>6/11/2020</a:t>
            </a:fld>
            <a:endParaRPr lang="en-US" noProof="0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9" name="Picture Placeholder 3">
            <a:extLst>
              <a:ext uri="{FF2B5EF4-FFF2-40B4-BE49-F238E27FC236}">
                <a16:creationId xmlns:a16="http://schemas.microsoft.com/office/drawing/2014/main" id="{B9308E97-4F89-394E-856A-5B4EFCB2E73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97279" y="1930861"/>
            <a:ext cx="2919413" cy="2919413"/>
          </a:xfrm>
          <a:solidFill>
            <a:srgbClr val="EDEFF7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0" name="Picture Placeholder 3">
            <a:extLst>
              <a:ext uri="{FF2B5EF4-FFF2-40B4-BE49-F238E27FC236}">
                <a16:creationId xmlns:a16="http://schemas.microsoft.com/office/drawing/2014/main" id="{A50BECA0-8817-964B-AEDB-A45669684C3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59186" y="1930861"/>
            <a:ext cx="2919413" cy="2919413"/>
          </a:xfrm>
          <a:solidFill>
            <a:srgbClr val="EDEFF7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EF399F4D-B67A-4C4B-BCF3-36FE110603F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221093" y="1930861"/>
            <a:ext cx="2919413" cy="2919413"/>
          </a:xfrm>
          <a:solidFill>
            <a:srgbClr val="EDEFF7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08305C84-E25F-EC49-8F2B-4C0181FD3AB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097279" y="5257321"/>
            <a:ext cx="2919413" cy="583534"/>
          </a:xfrm>
        </p:spPr>
        <p:txBody>
          <a:bodyPr lIns="91440" rIns="91440" anchor="ctr">
            <a:normAutofit/>
          </a:bodyPr>
          <a:lstStyle>
            <a:lvl1pPr marL="0" indent="0" algn="ctr">
              <a:buNone/>
              <a:defRPr sz="18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noProof="0"/>
              <a:t>Name Goes Here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A57A1FCE-E6BF-3747-9D43-42DBA6656EC0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4666773" y="5257321"/>
            <a:ext cx="2919413" cy="583534"/>
          </a:xfrm>
        </p:spPr>
        <p:txBody>
          <a:bodyPr lIns="91440" rIns="91440" anchor="ctr">
            <a:normAutofit/>
          </a:bodyPr>
          <a:lstStyle>
            <a:lvl1pPr marL="0" indent="0" algn="ctr">
              <a:buNone/>
              <a:defRPr sz="18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noProof="0"/>
              <a:t>Name Goes Here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5B4B74C8-96E7-684F-91B9-8CE56CD10F1E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8236267" y="5257321"/>
            <a:ext cx="2919413" cy="583534"/>
          </a:xfrm>
        </p:spPr>
        <p:txBody>
          <a:bodyPr lIns="91440" rIns="91440" anchor="ctr">
            <a:normAutofit/>
          </a:bodyPr>
          <a:lstStyle>
            <a:lvl1pPr marL="0" indent="0" algn="ctr">
              <a:buNone/>
              <a:defRPr sz="18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noProof="0"/>
              <a:t>Name Goes Here</a:t>
            </a:r>
          </a:p>
        </p:txBody>
      </p:sp>
      <p:sp>
        <p:nvSpPr>
          <p:cNvPr id="25" name="Title Placeholder 1">
            <a:extLst>
              <a:ext uri="{FF2B5EF4-FFF2-40B4-BE49-F238E27FC236}">
                <a16:creationId xmlns:a16="http://schemas.microsoft.com/office/drawing/2014/main" id="{D522564E-B348-544F-A8E5-CFCAFA48B5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280" y="942871"/>
            <a:ext cx="10058400" cy="5875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all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18890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DF5FC9-0EB1-4796-B2E3-1E75DB7065A1}" type="datetime1">
              <a:rPr lang="en-US" noProof="0" smtClean="0"/>
              <a:t>6/11/2020</a:t>
            </a:fld>
            <a:endParaRPr lang="en-US" noProof="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22972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and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F4CE0-6575-442B-A829-74FCFCCC94C1}" type="datetime1">
              <a:rPr lang="en-US" noProof="0" smtClean="0"/>
              <a:t>6/11/2020</a:t>
            </a:fld>
            <a:endParaRPr lang="en-US" noProof="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Rectangle">
            <a:extLst>
              <a:ext uri="{FF2B5EF4-FFF2-40B4-BE49-F238E27FC236}">
                <a16:creationId xmlns:a16="http://schemas.microsoft.com/office/drawing/2014/main" id="{05BFC727-5650-B049-AA2A-2511C08FB35B}"/>
              </a:ext>
            </a:extLst>
          </p:cNvPr>
          <p:cNvSpPr/>
          <p:nvPr userDrawn="1"/>
        </p:nvSpPr>
        <p:spPr>
          <a:xfrm flipH="1">
            <a:off x="0" y="0"/>
            <a:ext cx="1195754" cy="6858000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6" name="Rectangle">
            <a:extLst>
              <a:ext uri="{FF2B5EF4-FFF2-40B4-BE49-F238E27FC236}">
                <a16:creationId xmlns:a16="http://schemas.microsoft.com/office/drawing/2014/main" id="{E700C598-C823-744D-BE16-5114B7625057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21BED569-C9C5-8F4D-A42A-ED4914579D6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924550" y="633875"/>
            <a:ext cx="5632450" cy="5591175"/>
          </a:xfrm>
          <a:solidFill>
            <a:schemeClr val="tx2"/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ACB6E588-2EB7-9A41-A93A-7757596EF9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95754" y="942870"/>
            <a:ext cx="4157296" cy="12927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all" baseline="0"/>
            </a:lvl1pPr>
          </a:lstStyle>
          <a:p>
            <a:r>
              <a:rPr lang="en-US" noProof="0"/>
              <a:t>Title goes here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A6C0FE70-F6BB-3D40-AD3C-E704CABE49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95754" y="2281657"/>
            <a:ext cx="4157296" cy="3633471"/>
          </a:xfrm>
        </p:spPr>
        <p:txBody>
          <a:bodyPr>
            <a:normAutofit/>
          </a:bodyPr>
          <a:lstStyle>
            <a:lvl1pPr marL="0" indent="0">
              <a:buClr>
                <a:schemeClr val="tx1"/>
              </a:buClr>
              <a:buNone/>
              <a:defRPr sz="1600">
                <a:solidFill>
                  <a:schemeClr val="tx1"/>
                </a:solidFill>
              </a:defRPr>
            </a:lvl1pPr>
            <a:lvl2pPr marL="201168" indent="0">
              <a:buClr>
                <a:schemeClr val="tx1"/>
              </a:buClr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2pPr>
            <a:lvl3pPr marL="384048" indent="0">
              <a:buClr>
                <a:schemeClr val="tx1"/>
              </a:buClr>
              <a:buFont typeface="Arial" panose="020B0604020202020204" pitchFamily="34" charset="0"/>
              <a:buNone/>
              <a:defRPr sz="1100">
                <a:solidFill>
                  <a:schemeClr val="tx1"/>
                </a:solidFill>
              </a:defRPr>
            </a:lvl3pPr>
            <a:lvl4pPr marL="566928" indent="0">
              <a:buClr>
                <a:schemeClr val="tx1"/>
              </a:buClr>
              <a:buFont typeface="Arial" panose="020B0604020202020204" pitchFamily="34" charset="0"/>
              <a:buNone/>
              <a:defRPr sz="1100">
                <a:solidFill>
                  <a:schemeClr val="tx1"/>
                </a:solidFill>
              </a:defRPr>
            </a:lvl4pPr>
            <a:lvl5pPr marL="749808" indent="0">
              <a:buClr>
                <a:schemeClr val="tx1"/>
              </a:buClr>
              <a:buFont typeface="Arial" panose="020B0604020202020204" pitchFamily="34" charset="0"/>
              <a:buNone/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017141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4B012-55F0-4B49-B6BA-1134A6C1E671}" type="datetime1">
              <a:rPr lang="en-US" noProof="0" smtClean="0"/>
              <a:t>6/11/2020</a:t>
            </a:fld>
            <a:endParaRPr lang="en-US" noProof="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5" name="Rectangle">
            <a:extLst>
              <a:ext uri="{FF2B5EF4-FFF2-40B4-BE49-F238E27FC236}">
                <a16:creationId xmlns:a16="http://schemas.microsoft.com/office/drawing/2014/main" id="{0AB10FFC-D586-994D-8D3D-F4042255CB72}"/>
              </a:ext>
            </a:extLst>
          </p:cNvPr>
          <p:cNvSpPr/>
          <p:nvPr userDrawn="1"/>
        </p:nvSpPr>
        <p:spPr>
          <a:xfrm flipH="1"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6" name="Rectangle">
            <a:extLst>
              <a:ext uri="{FF2B5EF4-FFF2-40B4-BE49-F238E27FC236}">
                <a16:creationId xmlns:a16="http://schemas.microsoft.com/office/drawing/2014/main" id="{C7B0C08A-E831-D242-B2CE-2DEB004F982F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05C2191-88F7-4148-96FD-E129F707E038}"/>
              </a:ext>
            </a:extLst>
          </p:cNvPr>
          <p:cNvCxnSpPr/>
          <p:nvPr userDrawn="1"/>
        </p:nvCxnSpPr>
        <p:spPr>
          <a:xfrm>
            <a:off x="6818393" y="999565"/>
            <a:ext cx="0" cy="48588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61FB2196-E251-5A40-86F7-6092CEBFA1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5000" y="3135207"/>
            <a:ext cx="5460992" cy="5875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4800" cap="all" baseline="0"/>
            </a:lvl1pPr>
          </a:lstStyle>
          <a:p>
            <a:r>
              <a:rPr lang="en-US" noProof="0"/>
              <a:t>Title goes here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C2FACD1B-0D9C-A547-98A0-D66C341D3D74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7540794" y="831286"/>
            <a:ext cx="4016206" cy="5195425"/>
          </a:xfrm>
        </p:spPr>
        <p:txBody>
          <a:bodyPr anchor="ctr">
            <a:normAutofit/>
          </a:bodyPr>
          <a:lstStyle>
            <a:lvl1pPr marL="342900" indent="-342900">
              <a:buClr>
                <a:schemeClr val="tx1"/>
              </a:buClr>
              <a:buFont typeface="+mj-lt"/>
              <a:buAutoNum type="arabicPeriod"/>
              <a:defRPr sz="1600">
                <a:solidFill>
                  <a:schemeClr val="tx1"/>
                </a:solidFill>
              </a:defRPr>
            </a:lvl1pPr>
            <a:lvl2pPr marL="544068" indent="-342900">
              <a:buClr>
                <a:schemeClr val="tx1"/>
              </a:buClr>
              <a:buFont typeface="+mj-lt"/>
              <a:buAutoNum type="arabicPeriod"/>
              <a:defRPr sz="1400"/>
            </a:lvl2pPr>
            <a:lvl3pPr marL="612648" indent="-228600">
              <a:buClr>
                <a:schemeClr val="tx1"/>
              </a:buClr>
              <a:buFont typeface="+mj-lt"/>
              <a:buAutoNum type="arabicPeriod"/>
              <a:defRPr sz="1100"/>
            </a:lvl3pPr>
            <a:lvl4pPr marL="795528" indent="-228600">
              <a:buClr>
                <a:schemeClr val="tx1"/>
              </a:buClr>
              <a:buFont typeface="+mj-lt"/>
              <a:buAutoNum type="arabicPeriod"/>
              <a:defRPr sz="1100"/>
            </a:lvl4pPr>
            <a:lvl5pPr marL="978408" indent="-228600">
              <a:buClr>
                <a:schemeClr val="tx1"/>
              </a:buClr>
              <a:buFont typeface="+mj-lt"/>
              <a:buAutoNum type="arabicPeriod"/>
              <a:defRPr sz="1100"/>
            </a:lvl5pPr>
          </a:lstStyle>
          <a:p>
            <a:pPr lvl="0"/>
            <a:r>
              <a:rPr lang="en-US" noProof="0"/>
              <a:t>Quote Goes Here</a:t>
            </a:r>
          </a:p>
        </p:txBody>
      </p:sp>
    </p:spTree>
    <p:extLst>
      <p:ext uri="{BB962C8B-B14F-4D97-AF65-F5344CB8AC3E}">
        <p14:creationId xmlns:p14="http://schemas.microsoft.com/office/powerpoint/2010/main" val="41849357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">
            <a:extLst>
              <a:ext uri="{FF2B5EF4-FFF2-40B4-BE49-F238E27FC236}">
                <a16:creationId xmlns:a16="http://schemas.microsoft.com/office/drawing/2014/main" id="{1552108B-1F90-0044-A7D4-0956E919F29A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942871"/>
            <a:ext cx="10058400" cy="5875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FFFFFF"/>
                </a:solidFill>
              </a:defRPr>
            </a:lvl1pPr>
          </a:lstStyle>
          <a:p>
            <a:fld id="{7A9609E7-E0C4-463E-BC29-2657A9C9D24D}" type="datetime1">
              <a:rPr lang="en-US" noProof="0" smtClean="0"/>
              <a:t>6/11/2020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943609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93" r:id="rId2"/>
    <p:sldLayoutId id="2147483675" r:id="rId3"/>
    <p:sldLayoutId id="2147483684" r:id="rId4"/>
    <p:sldLayoutId id="2147483678" r:id="rId5"/>
    <p:sldLayoutId id="2147483688" r:id="rId6"/>
    <p:sldLayoutId id="2147483679" r:id="rId7"/>
    <p:sldLayoutId id="2147483692" r:id="rId8"/>
    <p:sldLayoutId id="2147483691" r:id="rId9"/>
    <p:sldLayoutId id="2147483690" r:id="rId10"/>
    <p:sldLayoutId id="2147483689" r:id="rId11"/>
    <p:sldLayoutId id="2147483683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0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7" Type="http://schemas.openxmlformats.org/officeDocument/2006/relationships/image" Target="../media/image12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10" Type="http://schemas.openxmlformats.org/officeDocument/2006/relationships/image" Target="../media/image2.svg"/><Relationship Id="rId4" Type="http://schemas.openxmlformats.org/officeDocument/2006/relationships/image" Target="../media/image4.png"/><Relationship Id="rId9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42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1.tmp"/><Relationship Id="rId5" Type="http://schemas.openxmlformats.org/officeDocument/2006/relationships/image" Target="../media/image20.svg"/><Relationship Id="rId10" Type="http://schemas.openxmlformats.org/officeDocument/2006/relationships/image" Target="../media/image25.sv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sv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40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sv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chart" Target="../charts/chart2.xml"/><Relationship Id="rId3" Type="http://schemas.openxmlformats.org/officeDocument/2006/relationships/image" Target="../media/image40.png"/><Relationship Id="rId7" Type="http://schemas.openxmlformats.org/officeDocument/2006/relationships/chart" Target="../charts/chart1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7.svg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4.png"/><Relationship Id="rId9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2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3.png"/><Relationship Id="rId5" Type="http://schemas.openxmlformats.org/officeDocument/2006/relationships/image" Target="../media/image42.svg"/><Relationship Id="rId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10" Type="http://schemas.openxmlformats.org/officeDocument/2006/relationships/image" Target="../media/image46.png"/><Relationship Id="rId4" Type="http://schemas.openxmlformats.org/officeDocument/2006/relationships/image" Target="../media/image4.png"/><Relationship Id="rId9" Type="http://schemas.openxmlformats.org/officeDocument/2006/relationships/image" Target="../media/image4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0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" TargetMode="External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7" Type="http://schemas.openxmlformats.org/officeDocument/2006/relationships/image" Target="../media/image54.sv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3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10" Type="http://schemas.openxmlformats.org/officeDocument/2006/relationships/image" Target="../media/image56.svg"/><Relationship Id="rId4" Type="http://schemas.openxmlformats.org/officeDocument/2006/relationships/image" Target="../media/image4.png"/><Relationship Id="rId9" Type="http://schemas.openxmlformats.org/officeDocument/2006/relationships/image" Target="../media/image55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svg"/><Relationship Id="rId3" Type="http://schemas.openxmlformats.org/officeDocument/2006/relationships/image" Target="../media/image40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50.png"/><Relationship Id="rId5" Type="http://schemas.openxmlformats.org/officeDocument/2006/relationships/image" Target="../media/image440.png"/><Relationship Id="rId4" Type="http://schemas.openxmlformats.org/officeDocument/2006/relationships/image" Target="../media/image43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0.sv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2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2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7" Type="http://schemas.openxmlformats.org/officeDocument/2006/relationships/image" Target="../media/image10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4.png"/><Relationship Id="rId9" Type="http://schemas.openxmlformats.org/officeDocument/2006/relationships/image" Target="../media/image12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B7AEFB0-51F2-5449-996C-73382891D2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2785145"/>
            <a:ext cx="10058400" cy="1539967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cap="small" dirty="0"/>
              <a:t>internet routing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B0F6D6CF-8D73-6643-A348-53AAE29FD1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5299968"/>
            <a:ext cx="10058400" cy="799079"/>
          </a:xfrm>
        </p:spPr>
        <p:txBody>
          <a:bodyPr numCol="2">
            <a:norm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200" cap="none" dirty="0"/>
              <a:t>Supervisor</a:t>
            </a:r>
            <a:endParaRPr lang="en-US" sz="1400" cap="none" dirty="0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cap="none" dirty="0"/>
              <a:t>Cristina Basescu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400" cap="none" dirty="0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200" cap="none" dirty="0"/>
              <a:t>Advisor</a:t>
            </a:r>
            <a:endParaRPr lang="en-US" sz="2000" cap="none" dirty="0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cap="none" dirty="0"/>
              <a:t>Prof. Bryan Ford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D4D0ACC-E636-4BE9-81A4-5F2B8280E677}"/>
              </a:ext>
            </a:extLst>
          </p:cNvPr>
          <p:cNvSpPr/>
          <p:nvPr/>
        </p:nvSpPr>
        <p:spPr>
          <a:xfrm>
            <a:off x="1097280" y="4584862"/>
            <a:ext cx="297757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spc="100" dirty="0"/>
              <a:t>Matteo Pariset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EBB3A74-AF2D-406F-A1AE-5B7B1EBE6B53}"/>
              </a:ext>
            </a:extLst>
          </p:cNvPr>
          <p:cNvSpPr/>
          <p:nvPr/>
        </p:nvSpPr>
        <p:spPr>
          <a:xfrm>
            <a:off x="1097280" y="2226017"/>
            <a:ext cx="6096000" cy="111825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ts val="4000"/>
              </a:lnSpc>
            </a:pPr>
            <a:r>
              <a:rPr lang="en-US" sz="3600" cap="small" dirty="0">
                <a:solidFill>
                  <a:srgbClr val="262626"/>
                </a:solidFill>
              </a:rPr>
              <a:t>Applying Approximate </a:t>
            </a:r>
            <a:br>
              <a:rPr lang="en-US" sz="3600" cap="small" dirty="0">
                <a:solidFill>
                  <a:srgbClr val="262626"/>
                </a:solidFill>
              </a:rPr>
            </a:br>
            <a:r>
              <a:rPr lang="en-US" sz="3600" cap="small" dirty="0">
                <a:solidFill>
                  <a:srgbClr val="262626"/>
                </a:solidFill>
              </a:rPr>
              <a:t>Distance Oracles to</a:t>
            </a:r>
            <a:endParaRPr lang="en-US" sz="3600" dirty="0">
              <a:solidFill>
                <a:srgbClr val="2626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33658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900900CD-B943-934F-857F-30AA913FE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cap="none" dirty="0"/>
              <a:t>the RESULTS</a:t>
            </a:r>
            <a:br>
              <a:rPr lang="en-US" sz="1800" cap="none" dirty="0"/>
            </a:br>
            <a:r>
              <a:rPr lang="en-US" cap="none" dirty="0"/>
              <a:t>Path quality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2A09EEBC-5E2C-D240-A5D6-6952B8392E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70586" y="2281658"/>
            <a:ext cx="5121157" cy="1454958"/>
          </a:xfrm>
        </p:spPr>
        <p:txBody>
          <a:bodyPr>
            <a:normAutofit/>
          </a:bodyPr>
          <a:lstStyle/>
          <a:p>
            <a:pPr algn="ctr">
              <a:spcBef>
                <a:spcPts val="0"/>
              </a:spcBef>
            </a:pPr>
            <a:r>
              <a:rPr lang="en-US" sz="2000" dirty="0"/>
              <a:t>We count the paths </a:t>
            </a:r>
            <a:r>
              <a:rPr lang="en-US" sz="2000" b="1" dirty="0"/>
              <a:t>with valleys</a:t>
            </a:r>
          </a:p>
          <a:p>
            <a:pPr algn="ctr">
              <a:spcBef>
                <a:spcPts val="0"/>
              </a:spcBef>
            </a:pPr>
            <a:endParaRPr lang="en-US" sz="2000" dirty="0"/>
          </a:p>
          <a:p>
            <a:pPr algn="ctr">
              <a:spcBef>
                <a:spcPts val="0"/>
              </a:spcBef>
            </a:pPr>
            <a:endParaRPr lang="en-US" sz="2000" dirty="0"/>
          </a:p>
          <a:p>
            <a:pPr algn="ctr">
              <a:spcBef>
                <a:spcPts val="0"/>
              </a:spcBef>
            </a:pPr>
            <a:r>
              <a:rPr lang="en-US" sz="1800" dirty="0"/>
              <a:t>Link types: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942B7415-BF07-438D-B68E-97BF2ACDC5E6}"/>
                  </a:ext>
                </a:extLst>
              </p:cNvPr>
              <p:cNvSpPr/>
              <p:nvPr/>
            </p:nvSpPr>
            <p:spPr>
              <a:xfrm>
                <a:off x="1195754" y="6272806"/>
                <a:ext cx="1393971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it-IT" sz="800" b="1" dirty="0"/>
                  <a:t>NOTA BENE</a:t>
                </a:r>
              </a:p>
              <a:p>
                <a:r>
                  <a:rPr lang="it-IT" sz="800" dirty="0"/>
                  <a:t>In the following, I use </a:t>
                </a:r>
                <a14:m>
                  <m:oMath xmlns:m="http://schemas.openxmlformats.org/officeDocument/2006/math">
                    <m:r>
                      <a:rPr lang="it-IT" sz="800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it-IT" sz="800" i="1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endParaRPr lang="en-US" sz="800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942B7415-BF07-438D-B68E-97BF2ACDC5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5754" y="6272806"/>
                <a:ext cx="1393971" cy="338554"/>
              </a:xfrm>
              <a:prstGeom prst="rect">
                <a:avLst/>
              </a:prstGeom>
              <a:blipFill>
                <a:blip r:embed="rId3"/>
                <a:stretch>
                  <a:fillRect b="-53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7523C2A2-60AE-4699-8511-F98BB5686F4F}"/>
              </a:ext>
            </a:extLst>
          </p:cNvPr>
          <p:cNvSpPr/>
          <p:nvPr/>
        </p:nvSpPr>
        <p:spPr>
          <a:xfrm>
            <a:off x="1715677" y="3695319"/>
            <a:ext cx="3916525" cy="1789707"/>
          </a:xfrm>
          <a:prstGeom prst="roundRect">
            <a:avLst>
              <a:gd name="adj" fmla="val 361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03B3EB12-433C-4A16-8286-7D79A2C602C9}"/>
              </a:ext>
            </a:extLst>
          </p:cNvPr>
          <p:cNvSpPr/>
          <p:nvPr/>
        </p:nvSpPr>
        <p:spPr>
          <a:xfrm>
            <a:off x="2927212" y="4142330"/>
            <a:ext cx="266461" cy="127187"/>
          </a:xfrm>
          <a:custGeom>
            <a:avLst/>
            <a:gdLst>
              <a:gd name="connsiteX0" fmla="*/ 169564 w 266461"/>
              <a:gd name="connsiteY0" fmla="*/ 21203 h 127187"/>
              <a:gd name="connsiteX1" fmla="*/ 146552 w 266461"/>
              <a:gd name="connsiteY1" fmla="*/ 23022 h 127187"/>
              <a:gd name="connsiteX2" fmla="*/ 102946 w 266461"/>
              <a:gd name="connsiteY2" fmla="*/ 0 h 127187"/>
              <a:gd name="connsiteX3" fmla="*/ 109614 w 266461"/>
              <a:gd name="connsiteY3" fmla="*/ 30899 h 127187"/>
              <a:gd name="connsiteX4" fmla="*/ 42396 w 266461"/>
              <a:gd name="connsiteY4" fmla="*/ 45434 h 127187"/>
              <a:gd name="connsiteX5" fmla="*/ 0 w 266461"/>
              <a:gd name="connsiteY5" fmla="*/ 21203 h 127187"/>
              <a:gd name="connsiteX6" fmla="*/ 9087 w 266461"/>
              <a:gd name="connsiteY6" fmla="*/ 63598 h 127187"/>
              <a:gd name="connsiteX7" fmla="*/ 0 w 266461"/>
              <a:gd name="connsiteY7" fmla="*/ 105985 h 127187"/>
              <a:gd name="connsiteX8" fmla="*/ 42396 w 266461"/>
              <a:gd name="connsiteY8" fmla="*/ 81763 h 127187"/>
              <a:gd name="connsiteX9" fmla="*/ 109614 w 266461"/>
              <a:gd name="connsiteY9" fmla="*/ 96298 h 127187"/>
              <a:gd name="connsiteX10" fmla="*/ 102946 w 266461"/>
              <a:gd name="connsiteY10" fmla="*/ 127187 h 127187"/>
              <a:gd name="connsiteX11" fmla="*/ 146552 w 266461"/>
              <a:gd name="connsiteY11" fmla="*/ 104175 h 127187"/>
              <a:gd name="connsiteX12" fmla="*/ 169564 w 266461"/>
              <a:gd name="connsiteY12" fmla="*/ 105985 h 127187"/>
              <a:gd name="connsiteX13" fmla="*/ 266462 w 266461"/>
              <a:gd name="connsiteY13" fmla="*/ 63598 h 127187"/>
              <a:gd name="connsiteX14" fmla="*/ 169564 w 266461"/>
              <a:gd name="connsiteY14" fmla="*/ 21203 h 127187"/>
              <a:gd name="connsiteX15" fmla="*/ 220999 w 266461"/>
              <a:gd name="connsiteY15" fmla="*/ 57541 h 127187"/>
              <a:gd name="connsiteX16" fmla="*/ 214941 w 266461"/>
              <a:gd name="connsiteY16" fmla="*/ 51483 h 127187"/>
              <a:gd name="connsiteX17" fmla="*/ 220999 w 266461"/>
              <a:gd name="connsiteY17" fmla="*/ 45425 h 127187"/>
              <a:gd name="connsiteX18" fmla="*/ 227057 w 266461"/>
              <a:gd name="connsiteY18" fmla="*/ 51483 h 127187"/>
              <a:gd name="connsiteX19" fmla="*/ 221037 w 266461"/>
              <a:gd name="connsiteY19" fmla="*/ 57541 h 127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66461" h="127187">
                <a:moveTo>
                  <a:pt x="169564" y="21203"/>
                </a:moveTo>
                <a:cubicBezTo>
                  <a:pt x="161858" y="21230"/>
                  <a:pt x="154166" y="21839"/>
                  <a:pt x="146552" y="23022"/>
                </a:cubicBezTo>
                <a:lnTo>
                  <a:pt x="102946" y="0"/>
                </a:lnTo>
                <a:cubicBezTo>
                  <a:pt x="103269" y="10619"/>
                  <a:pt x="105529" y="21091"/>
                  <a:pt x="109614" y="30899"/>
                </a:cubicBezTo>
                <a:cubicBezTo>
                  <a:pt x="83572" y="37567"/>
                  <a:pt x="59045" y="45434"/>
                  <a:pt x="42396" y="45434"/>
                </a:cubicBezTo>
                <a:lnTo>
                  <a:pt x="0" y="21203"/>
                </a:lnTo>
                <a:cubicBezTo>
                  <a:pt x="1162" y="35671"/>
                  <a:pt x="4218" y="49924"/>
                  <a:pt x="9087" y="63598"/>
                </a:cubicBezTo>
                <a:cubicBezTo>
                  <a:pt x="4219" y="77270"/>
                  <a:pt x="1163" y="91519"/>
                  <a:pt x="0" y="105985"/>
                </a:cubicBezTo>
                <a:lnTo>
                  <a:pt x="42396" y="81763"/>
                </a:lnTo>
                <a:cubicBezTo>
                  <a:pt x="59045" y="81763"/>
                  <a:pt x="83572" y="89640"/>
                  <a:pt x="109614" y="96298"/>
                </a:cubicBezTo>
                <a:cubicBezTo>
                  <a:pt x="105529" y="106103"/>
                  <a:pt x="103270" y="116571"/>
                  <a:pt x="102946" y="127187"/>
                </a:cubicBezTo>
                <a:lnTo>
                  <a:pt x="146552" y="104175"/>
                </a:lnTo>
                <a:cubicBezTo>
                  <a:pt x="154166" y="105355"/>
                  <a:pt x="161858" y="105960"/>
                  <a:pt x="169564" y="105985"/>
                </a:cubicBezTo>
                <a:cubicBezTo>
                  <a:pt x="208016" y="105985"/>
                  <a:pt x="266462" y="77219"/>
                  <a:pt x="266462" y="63598"/>
                </a:cubicBezTo>
                <a:cubicBezTo>
                  <a:pt x="266462" y="49978"/>
                  <a:pt x="208016" y="21203"/>
                  <a:pt x="169564" y="21203"/>
                </a:cubicBezTo>
                <a:close/>
                <a:moveTo>
                  <a:pt x="220999" y="57541"/>
                </a:moveTo>
                <a:cubicBezTo>
                  <a:pt x="217653" y="57541"/>
                  <a:pt x="214941" y="54829"/>
                  <a:pt x="214941" y="51483"/>
                </a:cubicBezTo>
                <a:cubicBezTo>
                  <a:pt x="214941" y="48136"/>
                  <a:pt x="217653" y="45425"/>
                  <a:pt x="220999" y="45425"/>
                </a:cubicBezTo>
                <a:cubicBezTo>
                  <a:pt x="224344" y="45425"/>
                  <a:pt x="227057" y="48136"/>
                  <a:pt x="227057" y="51483"/>
                </a:cubicBezTo>
                <a:cubicBezTo>
                  <a:pt x="227052" y="54812"/>
                  <a:pt x="224366" y="57515"/>
                  <a:pt x="221037" y="57541"/>
                </a:cubicBezTo>
                <a:close/>
              </a:path>
            </a:pathLst>
          </a:cu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80B92853-2381-4318-9702-736DD7B22784}"/>
              </a:ext>
            </a:extLst>
          </p:cNvPr>
          <p:cNvSpPr/>
          <p:nvPr/>
        </p:nvSpPr>
        <p:spPr>
          <a:xfrm>
            <a:off x="1883963" y="3917093"/>
            <a:ext cx="637803" cy="561975"/>
          </a:xfrm>
          <a:custGeom>
            <a:avLst/>
            <a:gdLst>
              <a:gd name="connsiteX0" fmla="*/ 637804 w 637803"/>
              <a:gd name="connsiteY0" fmla="*/ 202235 h 561975"/>
              <a:gd name="connsiteX1" fmla="*/ 384153 w 637803"/>
              <a:gd name="connsiteY1" fmla="*/ 81572 h 561975"/>
              <a:gd name="connsiteX2" fmla="*/ 370932 w 637803"/>
              <a:gd name="connsiteY2" fmla="*/ 82077 h 561975"/>
              <a:gd name="connsiteX3" fmla="*/ 235039 w 637803"/>
              <a:gd name="connsiteY3" fmla="*/ 0 h 561975"/>
              <a:gd name="connsiteX4" fmla="*/ 253822 w 637803"/>
              <a:gd name="connsiteY4" fmla="*/ 108871 h 561975"/>
              <a:gd name="connsiteX5" fmla="*/ 123053 w 637803"/>
              <a:gd name="connsiteY5" fmla="*/ 211893 h 561975"/>
              <a:gd name="connsiteX6" fmla="*/ 0 w 637803"/>
              <a:gd name="connsiteY6" fmla="*/ 131445 h 561975"/>
              <a:gd name="connsiteX7" fmla="*/ 28004 w 637803"/>
              <a:gd name="connsiteY7" fmla="*/ 280988 h 561975"/>
              <a:gd name="connsiteX8" fmla="*/ 0 w 637803"/>
              <a:gd name="connsiteY8" fmla="*/ 430530 h 561975"/>
              <a:gd name="connsiteX9" fmla="*/ 123053 w 637803"/>
              <a:gd name="connsiteY9" fmla="*/ 350063 h 561975"/>
              <a:gd name="connsiteX10" fmla="*/ 253813 w 637803"/>
              <a:gd name="connsiteY10" fmla="*/ 453104 h 561975"/>
              <a:gd name="connsiteX11" fmla="*/ 235039 w 637803"/>
              <a:gd name="connsiteY11" fmla="*/ 561975 h 561975"/>
              <a:gd name="connsiteX12" fmla="*/ 370942 w 637803"/>
              <a:gd name="connsiteY12" fmla="*/ 479898 h 561975"/>
              <a:gd name="connsiteX13" fmla="*/ 384162 w 637803"/>
              <a:gd name="connsiteY13" fmla="*/ 480403 h 561975"/>
              <a:gd name="connsiteX14" fmla="*/ 627726 w 637803"/>
              <a:gd name="connsiteY14" fmla="*/ 371294 h 561975"/>
              <a:gd name="connsiteX15" fmla="*/ 514350 w 637803"/>
              <a:gd name="connsiteY15" fmla="*/ 285750 h 561975"/>
              <a:gd name="connsiteX16" fmla="*/ 500062 w 637803"/>
              <a:gd name="connsiteY16" fmla="*/ 213760 h 561975"/>
              <a:gd name="connsiteX17" fmla="*/ 485775 w 637803"/>
              <a:gd name="connsiteY17" fmla="*/ 199473 h 561975"/>
              <a:gd name="connsiteX18" fmla="*/ 500062 w 637803"/>
              <a:gd name="connsiteY18" fmla="*/ 185185 h 561975"/>
              <a:gd name="connsiteX19" fmla="*/ 514350 w 637803"/>
              <a:gd name="connsiteY19" fmla="*/ 199473 h 561975"/>
              <a:gd name="connsiteX20" fmla="*/ 500062 w 637803"/>
              <a:gd name="connsiteY20" fmla="*/ 213760 h 561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37803" h="561975">
                <a:moveTo>
                  <a:pt x="637804" y="202235"/>
                </a:moveTo>
                <a:cubicBezTo>
                  <a:pt x="575716" y="125898"/>
                  <a:pt x="482552" y="81579"/>
                  <a:pt x="384153" y="81572"/>
                </a:cubicBezTo>
                <a:cubicBezTo>
                  <a:pt x="379705" y="81572"/>
                  <a:pt x="375333" y="81905"/>
                  <a:pt x="370932" y="82077"/>
                </a:cubicBezTo>
                <a:lnTo>
                  <a:pt x="235039" y="0"/>
                </a:lnTo>
                <a:cubicBezTo>
                  <a:pt x="236092" y="36999"/>
                  <a:pt x="242417" y="73658"/>
                  <a:pt x="253822" y="108871"/>
                </a:cubicBezTo>
                <a:cubicBezTo>
                  <a:pt x="202141" y="131464"/>
                  <a:pt x="157116" y="166935"/>
                  <a:pt x="123053" y="211893"/>
                </a:cubicBezTo>
                <a:lnTo>
                  <a:pt x="0" y="131445"/>
                </a:lnTo>
                <a:cubicBezTo>
                  <a:pt x="0" y="190205"/>
                  <a:pt x="28004" y="280988"/>
                  <a:pt x="28004" y="280988"/>
                </a:cubicBezTo>
                <a:cubicBezTo>
                  <a:pt x="28004" y="280988"/>
                  <a:pt x="0" y="371789"/>
                  <a:pt x="0" y="430530"/>
                </a:cubicBezTo>
                <a:lnTo>
                  <a:pt x="123053" y="350063"/>
                </a:lnTo>
                <a:cubicBezTo>
                  <a:pt x="157111" y="395027"/>
                  <a:pt x="202132" y="430504"/>
                  <a:pt x="253813" y="453104"/>
                </a:cubicBezTo>
                <a:cubicBezTo>
                  <a:pt x="242410" y="488317"/>
                  <a:pt x="236089" y="524977"/>
                  <a:pt x="235039" y="561975"/>
                </a:cubicBezTo>
                <a:lnTo>
                  <a:pt x="370942" y="479898"/>
                </a:lnTo>
                <a:cubicBezTo>
                  <a:pt x="375342" y="480070"/>
                  <a:pt x="379714" y="480403"/>
                  <a:pt x="384162" y="480403"/>
                </a:cubicBezTo>
                <a:cubicBezTo>
                  <a:pt x="477185" y="480386"/>
                  <a:pt x="565785" y="440695"/>
                  <a:pt x="627726" y="371294"/>
                </a:cubicBezTo>
                <a:lnTo>
                  <a:pt x="514350" y="285750"/>
                </a:lnTo>
                <a:close/>
                <a:moveTo>
                  <a:pt x="500062" y="213760"/>
                </a:moveTo>
                <a:cubicBezTo>
                  <a:pt x="492172" y="213760"/>
                  <a:pt x="485775" y="207363"/>
                  <a:pt x="485775" y="199473"/>
                </a:cubicBezTo>
                <a:cubicBezTo>
                  <a:pt x="485775" y="191582"/>
                  <a:pt x="492172" y="185185"/>
                  <a:pt x="500062" y="185185"/>
                </a:cubicBezTo>
                <a:cubicBezTo>
                  <a:pt x="507953" y="185185"/>
                  <a:pt x="514350" y="191582"/>
                  <a:pt x="514350" y="199473"/>
                </a:cubicBezTo>
                <a:cubicBezTo>
                  <a:pt x="514350" y="207363"/>
                  <a:pt x="507953" y="213760"/>
                  <a:pt x="500062" y="213760"/>
                </a:cubicBezTo>
                <a:close/>
              </a:path>
            </a:pathLst>
          </a:cu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14579B7-526A-4151-A4AB-4827DD858662}"/>
              </a:ext>
            </a:extLst>
          </p:cNvPr>
          <p:cNvSpPr txBox="1"/>
          <p:nvPr/>
        </p:nvSpPr>
        <p:spPr>
          <a:xfrm>
            <a:off x="3289691" y="3883642"/>
            <a:ext cx="20505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Provider-Customer</a:t>
            </a:r>
          </a:p>
          <a:p>
            <a:r>
              <a:rPr lang="en-US" dirty="0"/>
              <a:t>link</a:t>
            </a: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7AD0ADB5-924A-430C-9B28-DB0ACB86DAAF}"/>
              </a:ext>
            </a:extLst>
          </p:cNvPr>
          <p:cNvSpPr/>
          <p:nvPr/>
        </p:nvSpPr>
        <p:spPr>
          <a:xfrm>
            <a:off x="1974862" y="4860886"/>
            <a:ext cx="409108" cy="298142"/>
          </a:xfrm>
          <a:custGeom>
            <a:avLst/>
            <a:gdLst>
              <a:gd name="connsiteX0" fmla="*/ 637804 w 637803"/>
              <a:gd name="connsiteY0" fmla="*/ 202235 h 561975"/>
              <a:gd name="connsiteX1" fmla="*/ 384153 w 637803"/>
              <a:gd name="connsiteY1" fmla="*/ 81572 h 561975"/>
              <a:gd name="connsiteX2" fmla="*/ 370932 w 637803"/>
              <a:gd name="connsiteY2" fmla="*/ 82077 h 561975"/>
              <a:gd name="connsiteX3" fmla="*/ 235039 w 637803"/>
              <a:gd name="connsiteY3" fmla="*/ 0 h 561975"/>
              <a:gd name="connsiteX4" fmla="*/ 253822 w 637803"/>
              <a:gd name="connsiteY4" fmla="*/ 108871 h 561975"/>
              <a:gd name="connsiteX5" fmla="*/ 123053 w 637803"/>
              <a:gd name="connsiteY5" fmla="*/ 211893 h 561975"/>
              <a:gd name="connsiteX6" fmla="*/ 0 w 637803"/>
              <a:gd name="connsiteY6" fmla="*/ 131445 h 561975"/>
              <a:gd name="connsiteX7" fmla="*/ 28004 w 637803"/>
              <a:gd name="connsiteY7" fmla="*/ 280988 h 561975"/>
              <a:gd name="connsiteX8" fmla="*/ 0 w 637803"/>
              <a:gd name="connsiteY8" fmla="*/ 430530 h 561975"/>
              <a:gd name="connsiteX9" fmla="*/ 123053 w 637803"/>
              <a:gd name="connsiteY9" fmla="*/ 350063 h 561975"/>
              <a:gd name="connsiteX10" fmla="*/ 253813 w 637803"/>
              <a:gd name="connsiteY10" fmla="*/ 453104 h 561975"/>
              <a:gd name="connsiteX11" fmla="*/ 235039 w 637803"/>
              <a:gd name="connsiteY11" fmla="*/ 561975 h 561975"/>
              <a:gd name="connsiteX12" fmla="*/ 370942 w 637803"/>
              <a:gd name="connsiteY12" fmla="*/ 479898 h 561975"/>
              <a:gd name="connsiteX13" fmla="*/ 384162 w 637803"/>
              <a:gd name="connsiteY13" fmla="*/ 480403 h 561975"/>
              <a:gd name="connsiteX14" fmla="*/ 627726 w 637803"/>
              <a:gd name="connsiteY14" fmla="*/ 371294 h 561975"/>
              <a:gd name="connsiteX15" fmla="*/ 514350 w 637803"/>
              <a:gd name="connsiteY15" fmla="*/ 285750 h 561975"/>
              <a:gd name="connsiteX16" fmla="*/ 500062 w 637803"/>
              <a:gd name="connsiteY16" fmla="*/ 213760 h 561975"/>
              <a:gd name="connsiteX17" fmla="*/ 485775 w 637803"/>
              <a:gd name="connsiteY17" fmla="*/ 199473 h 561975"/>
              <a:gd name="connsiteX18" fmla="*/ 500062 w 637803"/>
              <a:gd name="connsiteY18" fmla="*/ 185185 h 561975"/>
              <a:gd name="connsiteX19" fmla="*/ 514350 w 637803"/>
              <a:gd name="connsiteY19" fmla="*/ 199473 h 561975"/>
              <a:gd name="connsiteX20" fmla="*/ 500062 w 637803"/>
              <a:gd name="connsiteY20" fmla="*/ 213760 h 561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37803" h="561975">
                <a:moveTo>
                  <a:pt x="637804" y="202235"/>
                </a:moveTo>
                <a:cubicBezTo>
                  <a:pt x="575716" y="125898"/>
                  <a:pt x="482552" y="81579"/>
                  <a:pt x="384153" y="81572"/>
                </a:cubicBezTo>
                <a:cubicBezTo>
                  <a:pt x="379705" y="81572"/>
                  <a:pt x="375333" y="81905"/>
                  <a:pt x="370932" y="82077"/>
                </a:cubicBezTo>
                <a:lnTo>
                  <a:pt x="235039" y="0"/>
                </a:lnTo>
                <a:cubicBezTo>
                  <a:pt x="236092" y="36999"/>
                  <a:pt x="242417" y="73658"/>
                  <a:pt x="253822" y="108871"/>
                </a:cubicBezTo>
                <a:cubicBezTo>
                  <a:pt x="202141" y="131464"/>
                  <a:pt x="157116" y="166935"/>
                  <a:pt x="123053" y="211893"/>
                </a:cubicBezTo>
                <a:lnTo>
                  <a:pt x="0" y="131445"/>
                </a:lnTo>
                <a:cubicBezTo>
                  <a:pt x="0" y="190205"/>
                  <a:pt x="28004" y="280988"/>
                  <a:pt x="28004" y="280988"/>
                </a:cubicBezTo>
                <a:cubicBezTo>
                  <a:pt x="28004" y="280988"/>
                  <a:pt x="0" y="371789"/>
                  <a:pt x="0" y="430530"/>
                </a:cubicBezTo>
                <a:lnTo>
                  <a:pt x="123053" y="350063"/>
                </a:lnTo>
                <a:cubicBezTo>
                  <a:pt x="157111" y="395027"/>
                  <a:pt x="202132" y="430504"/>
                  <a:pt x="253813" y="453104"/>
                </a:cubicBezTo>
                <a:cubicBezTo>
                  <a:pt x="242410" y="488317"/>
                  <a:pt x="236089" y="524977"/>
                  <a:pt x="235039" y="561975"/>
                </a:cubicBezTo>
                <a:lnTo>
                  <a:pt x="370942" y="479898"/>
                </a:lnTo>
                <a:cubicBezTo>
                  <a:pt x="375342" y="480070"/>
                  <a:pt x="379714" y="480403"/>
                  <a:pt x="384162" y="480403"/>
                </a:cubicBezTo>
                <a:cubicBezTo>
                  <a:pt x="477185" y="480386"/>
                  <a:pt x="565785" y="440695"/>
                  <a:pt x="627726" y="371294"/>
                </a:cubicBezTo>
                <a:lnTo>
                  <a:pt x="514350" y="285750"/>
                </a:lnTo>
                <a:close/>
                <a:moveTo>
                  <a:pt x="500062" y="213760"/>
                </a:moveTo>
                <a:cubicBezTo>
                  <a:pt x="492172" y="213760"/>
                  <a:pt x="485775" y="207363"/>
                  <a:pt x="485775" y="199473"/>
                </a:cubicBezTo>
                <a:cubicBezTo>
                  <a:pt x="485775" y="191582"/>
                  <a:pt x="492172" y="185185"/>
                  <a:pt x="500062" y="185185"/>
                </a:cubicBezTo>
                <a:cubicBezTo>
                  <a:pt x="507953" y="185185"/>
                  <a:pt x="514350" y="191582"/>
                  <a:pt x="514350" y="199473"/>
                </a:cubicBezTo>
                <a:cubicBezTo>
                  <a:pt x="514350" y="207363"/>
                  <a:pt x="507953" y="213760"/>
                  <a:pt x="500062" y="213760"/>
                </a:cubicBezTo>
                <a:close/>
              </a:path>
            </a:pathLst>
          </a:cu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F0C9E04-880B-4740-B167-93553B051C26}"/>
              </a:ext>
            </a:extLst>
          </p:cNvPr>
          <p:cNvSpPr txBox="1"/>
          <p:nvPr/>
        </p:nvSpPr>
        <p:spPr>
          <a:xfrm>
            <a:off x="3288904" y="4686792"/>
            <a:ext cx="9492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Peering</a:t>
            </a:r>
          </a:p>
          <a:p>
            <a:r>
              <a:rPr lang="en-US" dirty="0"/>
              <a:t>link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D2B1DE31-8B7C-4B0E-ACCC-6BAEA50EB8D9}"/>
              </a:ext>
            </a:extLst>
          </p:cNvPr>
          <p:cNvSpPr/>
          <p:nvPr/>
        </p:nvSpPr>
        <p:spPr>
          <a:xfrm>
            <a:off x="2750851" y="4858850"/>
            <a:ext cx="409108" cy="298142"/>
          </a:xfrm>
          <a:custGeom>
            <a:avLst/>
            <a:gdLst>
              <a:gd name="connsiteX0" fmla="*/ 637804 w 637803"/>
              <a:gd name="connsiteY0" fmla="*/ 202235 h 561975"/>
              <a:gd name="connsiteX1" fmla="*/ 384153 w 637803"/>
              <a:gd name="connsiteY1" fmla="*/ 81572 h 561975"/>
              <a:gd name="connsiteX2" fmla="*/ 370932 w 637803"/>
              <a:gd name="connsiteY2" fmla="*/ 82077 h 561975"/>
              <a:gd name="connsiteX3" fmla="*/ 235039 w 637803"/>
              <a:gd name="connsiteY3" fmla="*/ 0 h 561975"/>
              <a:gd name="connsiteX4" fmla="*/ 253822 w 637803"/>
              <a:gd name="connsiteY4" fmla="*/ 108871 h 561975"/>
              <a:gd name="connsiteX5" fmla="*/ 123053 w 637803"/>
              <a:gd name="connsiteY5" fmla="*/ 211893 h 561975"/>
              <a:gd name="connsiteX6" fmla="*/ 0 w 637803"/>
              <a:gd name="connsiteY6" fmla="*/ 131445 h 561975"/>
              <a:gd name="connsiteX7" fmla="*/ 28004 w 637803"/>
              <a:gd name="connsiteY7" fmla="*/ 280988 h 561975"/>
              <a:gd name="connsiteX8" fmla="*/ 0 w 637803"/>
              <a:gd name="connsiteY8" fmla="*/ 430530 h 561975"/>
              <a:gd name="connsiteX9" fmla="*/ 123053 w 637803"/>
              <a:gd name="connsiteY9" fmla="*/ 350063 h 561975"/>
              <a:gd name="connsiteX10" fmla="*/ 253813 w 637803"/>
              <a:gd name="connsiteY10" fmla="*/ 453104 h 561975"/>
              <a:gd name="connsiteX11" fmla="*/ 235039 w 637803"/>
              <a:gd name="connsiteY11" fmla="*/ 561975 h 561975"/>
              <a:gd name="connsiteX12" fmla="*/ 370942 w 637803"/>
              <a:gd name="connsiteY12" fmla="*/ 479898 h 561975"/>
              <a:gd name="connsiteX13" fmla="*/ 384162 w 637803"/>
              <a:gd name="connsiteY13" fmla="*/ 480403 h 561975"/>
              <a:gd name="connsiteX14" fmla="*/ 627726 w 637803"/>
              <a:gd name="connsiteY14" fmla="*/ 371294 h 561975"/>
              <a:gd name="connsiteX15" fmla="*/ 514350 w 637803"/>
              <a:gd name="connsiteY15" fmla="*/ 285750 h 561975"/>
              <a:gd name="connsiteX16" fmla="*/ 500062 w 637803"/>
              <a:gd name="connsiteY16" fmla="*/ 213760 h 561975"/>
              <a:gd name="connsiteX17" fmla="*/ 485775 w 637803"/>
              <a:gd name="connsiteY17" fmla="*/ 199473 h 561975"/>
              <a:gd name="connsiteX18" fmla="*/ 500062 w 637803"/>
              <a:gd name="connsiteY18" fmla="*/ 185185 h 561975"/>
              <a:gd name="connsiteX19" fmla="*/ 514350 w 637803"/>
              <a:gd name="connsiteY19" fmla="*/ 199473 h 561975"/>
              <a:gd name="connsiteX20" fmla="*/ 500062 w 637803"/>
              <a:gd name="connsiteY20" fmla="*/ 213760 h 561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37803" h="561975">
                <a:moveTo>
                  <a:pt x="637804" y="202235"/>
                </a:moveTo>
                <a:cubicBezTo>
                  <a:pt x="575716" y="125898"/>
                  <a:pt x="482552" y="81579"/>
                  <a:pt x="384153" y="81572"/>
                </a:cubicBezTo>
                <a:cubicBezTo>
                  <a:pt x="379705" y="81572"/>
                  <a:pt x="375333" y="81905"/>
                  <a:pt x="370932" y="82077"/>
                </a:cubicBezTo>
                <a:lnTo>
                  <a:pt x="235039" y="0"/>
                </a:lnTo>
                <a:cubicBezTo>
                  <a:pt x="236092" y="36999"/>
                  <a:pt x="242417" y="73658"/>
                  <a:pt x="253822" y="108871"/>
                </a:cubicBezTo>
                <a:cubicBezTo>
                  <a:pt x="202141" y="131464"/>
                  <a:pt x="157116" y="166935"/>
                  <a:pt x="123053" y="211893"/>
                </a:cubicBezTo>
                <a:lnTo>
                  <a:pt x="0" y="131445"/>
                </a:lnTo>
                <a:cubicBezTo>
                  <a:pt x="0" y="190205"/>
                  <a:pt x="28004" y="280988"/>
                  <a:pt x="28004" y="280988"/>
                </a:cubicBezTo>
                <a:cubicBezTo>
                  <a:pt x="28004" y="280988"/>
                  <a:pt x="0" y="371789"/>
                  <a:pt x="0" y="430530"/>
                </a:cubicBezTo>
                <a:lnTo>
                  <a:pt x="123053" y="350063"/>
                </a:lnTo>
                <a:cubicBezTo>
                  <a:pt x="157111" y="395027"/>
                  <a:pt x="202132" y="430504"/>
                  <a:pt x="253813" y="453104"/>
                </a:cubicBezTo>
                <a:cubicBezTo>
                  <a:pt x="242410" y="488317"/>
                  <a:pt x="236089" y="524977"/>
                  <a:pt x="235039" y="561975"/>
                </a:cubicBezTo>
                <a:lnTo>
                  <a:pt x="370942" y="479898"/>
                </a:lnTo>
                <a:cubicBezTo>
                  <a:pt x="375342" y="480070"/>
                  <a:pt x="379714" y="480403"/>
                  <a:pt x="384162" y="480403"/>
                </a:cubicBezTo>
                <a:cubicBezTo>
                  <a:pt x="477185" y="480386"/>
                  <a:pt x="565785" y="440695"/>
                  <a:pt x="627726" y="371294"/>
                </a:cubicBezTo>
                <a:lnTo>
                  <a:pt x="514350" y="285750"/>
                </a:lnTo>
                <a:close/>
                <a:moveTo>
                  <a:pt x="500062" y="213760"/>
                </a:moveTo>
                <a:cubicBezTo>
                  <a:pt x="492172" y="213760"/>
                  <a:pt x="485775" y="207363"/>
                  <a:pt x="485775" y="199473"/>
                </a:cubicBezTo>
                <a:cubicBezTo>
                  <a:pt x="485775" y="191582"/>
                  <a:pt x="492172" y="185185"/>
                  <a:pt x="500062" y="185185"/>
                </a:cubicBezTo>
                <a:cubicBezTo>
                  <a:pt x="507953" y="185185"/>
                  <a:pt x="514350" y="191582"/>
                  <a:pt x="514350" y="199473"/>
                </a:cubicBezTo>
                <a:cubicBezTo>
                  <a:pt x="514350" y="207363"/>
                  <a:pt x="507953" y="213760"/>
                  <a:pt x="500062" y="213760"/>
                </a:cubicBezTo>
                <a:close/>
              </a:path>
            </a:pathLst>
          </a:cu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7D03678-9EFC-42BA-ACA2-D243C5BCD8BE}"/>
              </a:ext>
            </a:extLst>
          </p:cNvPr>
          <p:cNvSpPr txBox="1"/>
          <p:nvPr/>
        </p:nvSpPr>
        <p:spPr>
          <a:xfrm>
            <a:off x="5766398" y="2357771"/>
            <a:ext cx="19486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Example of path</a:t>
            </a:r>
          </a:p>
          <a:p>
            <a:pPr algn="ctr"/>
            <a:r>
              <a:rPr lang="en-US" sz="1200" dirty="0"/>
              <a:t>with valley</a:t>
            </a:r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C82CD63D-A65F-44C4-97BE-2F260824CBD5}"/>
              </a:ext>
            </a:extLst>
          </p:cNvPr>
          <p:cNvSpPr/>
          <p:nvPr/>
        </p:nvSpPr>
        <p:spPr>
          <a:xfrm rot="17480283">
            <a:off x="5184890" y="1934933"/>
            <a:ext cx="336320" cy="241318"/>
          </a:xfrm>
          <a:custGeom>
            <a:avLst/>
            <a:gdLst>
              <a:gd name="connsiteX0" fmla="*/ 0 w 666750"/>
              <a:gd name="connsiteY0" fmla="*/ 8234 h 427334"/>
              <a:gd name="connsiteX1" fmla="*/ 514350 w 666750"/>
              <a:gd name="connsiteY1" fmla="*/ 55859 h 427334"/>
              <a:gd name="connsiteX2" fmla="*/ 666750 w 666750"/>
              <a:gd name="connsiteY2" fmla="*/ 427334 h 427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66750" h="427334">
                <a:moveTo>
                  <a:pt x="0" y="8234"/>
                </a:moveTo>
                <a:cubicBezTo>
                  <a:pt x="201612" y="-2879"/>
                  <a:pt x="403225" y="-13991"/>
                  <a:pt x="514350" y="55859"/>
                </a:cubicBezTo>
                <a:cubicBezTo>
                  <a:pt x="625475" y="125709"/>
                  <a:pt x="649288" y="384472"/>
                  <a:pt x="666750" y="427334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Content Placeholder 11">
                <a:extLst>
                  <a:ext uri="{FF2B5EF4-FFF2-40B4-BE49-F238E27FC236}">
                    <a16:creationId xmlns:a16="http://schemas.microsoft.com/office/drawing/2014/main" id="{1E4E573A-D2FB-42E2-B1EF-C9D389FB38D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642120" y="1797905"/>
                <a:ext cx="3472414" cy="2539328"/>
              </a:xfrm>
              <a:prstGeom prst="rect">
                <a:avLst/>
              </a:prstGeom>
            </p:spPr>
            <p:txBody>
              <a:bodyPr vert="horz" lIns="0" tIns="45720" rIns="0" bIns="45720" rtlCol="0">
                <a:normAutofit lnSpcReduction="10000"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chemeClr val="tx1"/>
                  </a:buClr>
                  <a:buSzPct val="100000"/>
                  <a:buFont typeface="Calibri" panose="020F050202020403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01168" indent="0" algn="l" defTabSz="914400" rtl="0" eaLnBrk="1" latinLnBrk="0" hangingPunct="1">
                  <a:lnSpc>
                    <a:spcPct val="10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tx1"/>
                  </a:buClr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384048" indent="0" algn="l" defTabSz="914400" rtl="0" eaLnBrk="1" latinLnBrk="0" hangingPunct="1">
                  <a:lnSpc>
                    <a:spcPct val="10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tx1"/>
                  </a:buClr>
                  <a:buFont typeface="Arial" panose="020B0604020202020204" pitchFamily="34" charset="0"/>
                  <a:buNone/>
                  <a:defRPr sz="1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566928" indent="0" algn="l" defTabSz="914400" rtl="0" eaLnBrk="1" latinLnBrk="0" hangingPunct="1">
                  <a:lnSpc>
                    <a:spcPct val="10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tx1"/>
                  </a:buClr>
                  <a:buFont typeface="Arial" panose="020B0604020202020204" pitchFamily="34" charset="0"/>
                  <a:buNone/>
                  <a:defRPr sz="1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749808" indent="0" algn="l" defTabSz="914400" rtl="0" eaLnBrk="1" latinLnBrk="0" hangingPunct="1">
                  <a:lnSpc>
                    <a:spcPct val="10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tx1"/>
                  </a:buClr>
                  <a:buFont typeface="Arial" panose="020B0604020202020204" pitchFamily="34" charset="0"/>
                  <a:buNone/>
                  <a:defRPr sz="1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1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3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15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17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spcBef>
                    <a:spcPts val="0"/>
                  </a:spcBef>
                </a:pPr>
                <a:r>
                  <a:rPr lang="en-US" sz="1800" b="1" dirty="0">
                    <a:ea typeface="Cambria Math" panose="02040503050406030204" pitchFamily="18" charset="0"/>
                  </a:rPr>
                  <a:t>Fraction</a:t>
                </a:r>
                <a:r>
                  <a:rPr lang="it-IT" sz="1800" b="1" dirty="0">
                    <a:ea typeface="Cambria Math" panose="02040503050406030204" pitchFamily="18" charset="0"/>
                  </a:rPr>
                  <a:t> of PATHS</a:t>
                </a:r>
              </a:p>
              <a:p>
                <a:pPr algn="ctr">
                  <a:spcBef>
                    <a:spcPts val="0"/>
                  </a:spcBef>
                </a:pPr>
                <a:r>
                  <a:rPr lang="it-IT" sz="1800" b="1" dirty="0">
                    <a:ea typeface="Cambria Math" panose="02040503050406030204" pitchFamily="18" charset="0"/>
                  </a:rPr>
                  <a:t>with VALLEYS</a:t>
                </a:r>
              </a:p>
              <a:p>
                <a:pPr algn="ctr">
                  <a:spcBef>
                    <a:spcPts val="0"/>
                  </a:spcBef>
                </a:pPr>
                <a:endParaRPr lang="it-IT" sz="1800" b="1" dirty="0">
                  <a:ea typeface="Cambria Math" panose="02040503050406030204" pitchFamily="18" charset="0"/>
                </a:endParaRPr>
              </a:p>
              <a:p>
                <a:pPr algn="ctr">
                  <a:spcBef>
                    <a:spcPts val="0"/>
                  </a:spcBef>
                </a:pPr>
                <a:r>
                  <a:rPr lang="it-IT" sz="1800" b="1" dirty="0">
                    <a:solidFill>
                      <a:srgbClr val="C00000"/>
                    </a:solidFill>
                    <a:ea typeface="Cambria Math" panose="02040503050406030204" pitchFamily="18" charset="0"/>
                  </a:rPr>
                  <a:t>Random</a:t>
                </a:r>
                <a:r>
                  <a:rPr lang="it-IT" sz="1800" dirty="0">
                    <a:ea typeface="Cambria Math" panose="02040503050406030204" pitchFamily="18" charset="0"/>
                  </a:rPr>
                  <a:t> </a:t>
                </a:r>
                <a:r>
                  <a:rPr lang="en-US" sz="1800" dirty="0">
                    <a:ea typeface="Cambria Math" panose="02040503050406030204" pitchFamily="18" charset="0"/>
                  </a:rPr>
                  <a:t>selection</a:t>
                </a:r>
              </a:p>
              <a:p>
                <a:pPr algn="ctr"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31%</m:t>
                      </m:r>
                    </m:oMath>
                  </m:oMathPara>
                </a14:m>
                <a:endParaRPr lang="en-US" sz="2000" dirty="0"/>
              </a:p>
              <a:p>
                <a:pPr algn="ctr">
                  <a:spcBef>
                    <a:spcPts val="0"/>
                  </a:spcBef>
                </a:pPr>
                <a:endParaRPr lang="en-US" sz="2000" dirty="0"/>
              </a:p>
              <a:p>
                <a:pPr algn="ctr">
                  <a:spcBef>
                    <a:spcPts val="0"/>
                  </a:spcBef>
                </a:pPr>
                <a:r>
                  <a:rPr lang="en-US" sz="1800" b="1" dirty="0">
                    <a:solidFill>
                      <a:srgbClr val="29B868"/>
                    </a:solidFill>
                  </a:rPr>
                  <a:t>Popularity</a:t>
                </a:r>
                <a:r>
                  <a:rPr lang="en-US" sz="1800" dirty="0"/>
                  <a:t> selection</a:t>
                </a:r>
              </a:p>
              <a:p>
                <a:pPr algn="ctr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lang="it-IT" sz="2000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1.5%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3" name="Content Placeholder 11">
                <a:extLst>
                  <a:ext uri="{FF2B5EF4-FFF2-40B4-BE49-F238E27FC236}">
                    <a16:creationId xmlns:a16="http://schemas.microsoft.com/office/drawing/2014/main" id="{1E4E573A-D2FB-42E2-B1EF-C9D389FB38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2120" y="1797905"/>
                <a:ext cx="3472414" cy="2539328"/>
              </a:xfrm>
              <a:prstGeom prst="rect">
                <a:avLst/>
              </a:prstGeom>
              <a:blipFill>
                <a:blip r:embed="rId4"/>
                <a:stretch>
                  <a:fillRect t="-2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6426AE03-AFD3-4EB0-9AC9-671704E3124C}"/>
              </a:ext>
            </a:extLst>
          </p:cNvPr>
          <p:cNvSpPr/>
          <p:nvPr/>
        </p:nvSpPr>
        <p:spPr>
          <a:xfrm>
            <a:off x="8041391" y="4932213"/>
            <a:ext cx="2521297" cy="646331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dirty="0">
                <a:ea typeface="Cambria Math" panose="02040503050406030204" pitchFamily="18" charset="0"/>
              </a:rPr>
              <a:t>Too many paths still </a:t>
            </a:r>
            <a:r>
              <a:rPr lang="en-US" b="1" dirty="0">
                <a:ea typeface="Cambria Math" panose="02040503050406030204" pitchFamily="18" charset="0"/>
              </a:rPr>
              <a:t>contain valleys </a:t>
            </a: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B2A770FD-57C3-44B4-B464-2D4D707BFFFF}"/>
              </a:ext>
            </a:extLst>
          </p:cNvPr>
          <p:cNvSpPr/>
          <p:nvPr/>
        </p:nvSpPr>
        <p:spPr>
          <a:xfrm rot="14178484" flipH="1" flipV="1">
            <a:off x="9962979" y="4359256"/>
            <a:ext cx="291795" cy="241318"/>
          </a:xfrm>
          <a:custGeom>
            <a:avLst/>
            <a:gdLst>
              <a:gd name="connsiteX0" fmla="*/ 0 w 666750"/>
              <a:gd name="connsiteY0" fmla="*/ 8234 h 427334"/>
              <a:gd name="connsiteX1" fmla="*/ 514350 w 666750"/>
              <a:gd name="connsiteY1" fmla="*/ 55859 h 427334"/>
              <a:gd name="connsiteX2" fmla="*/ 666750 w 666750"/>
              <a:gd name="connsiteY2" fmla="*/ 427334 h 427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66750" h="427334">
                <a:moveTo>
                  <a:pt x="0" y="8234"/>
                </a:moveTo>
                <a:cubicBezTo>
                  <a:pt x="201612" y="-2879"/>
                  <a:pt x="403225" y="-13991"/>
                  <a:pt x="514350" y="55859"/>
                </a:cubicBezTo>
                <a:cubicBezTo>
                  <a:pt x="625475" y="125709"/>
                  <a:pt x="649288" y="384472"/>
                  <a:pt x="666750" y="427334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9667C6-83C9-49C9-9F85-B5A337496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noProof="0" smtClean="0"/>
              <a:t>10</a:t>
            </a:fld>
            <a:endParaRPr lang="en-US" noProof="0" dirty="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994293E0-2285-48AC-BD73-2B7D348F0166}"/>
              </a:ext>
            </a:extLst>
          </p:cNvPr>
          <p:cNvSpPr/>
          <p:nvPr/>
        </p:nvSpPr>
        <p:spPr>
          <a:xfrm rot="16200000">
            <a:off x="2703144" y="4017230"/>
            <a:ext cx="46039" cy="331985"/>
          </a:xfrm>
          <a:custGeom>
            <a:avLst/>
            <a:gdLst>
              <a:gd name="connsiteX0" fmla="*/ 47172 w 689198"/>
              <a:gd name="connsiteY0" fmla="*/ 0 h 642026"/>
              <a:gd name="connsiteX1" fmla="*/ 66628 w 689198"/>
              <a:gd name="connsiteY1" fmla="*/ 535022 h 642026"/>
              <a:gd name="connsiteX2" fmla="*/ 689198 w 689198"/>
              <a:gd name="connsiteY2" fmla="*/ 642026 h 642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89198" h="642026">
                <a:moveTo>
                  <a:pt x="47172" y="0"/>
                </a:moveTo>
                <a:cubicBezTo>
                  <a:pt x="3398" y="214009"/>
                  <a:pt x="-40376" y="428018"/>
                  <a:pt x="66628" y="535022"/>
                </a:cubicBezTo>
                <a:cubicBezTo>
                  <a:pt x="173632" y="642026"/>
                  <a:pt x="403853" y="624192"/>
                  <a:pt x="689198" y="642026"/>
                </a:cubicBezTo>
              </a:path>
            </a:pathLst>
          </a:custGeom>
          <a:noFill/>
          <a:ln w="5715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2551303C-20ED-4F03-A7CC-68B951AA2766}"/>
              </a:ext>
            </a:extLst>
          </p:cNvPr>
          <p:cNvSpPr/>
          <p:nvPr/>
        </p:nvSpPr>
        <p:spPr>
          <a:xfrm rot="16200000">
            <a:off x="2543086" y="4816056"/>
            <a:ext cx="46039" cy="331985"/>
          </a:xfrm>
          <a:custGeom>
            <a:avLst/>
            <a:gdLst>
              <a:gd name="connsiteX0" fmla="*/ 47172 w 689198"/>
              <a:gd name="connsiteY0" fmla="*/ 0 h 642026"/>
              <a:gd name="connsiteX1" fmla="*/ 66628 w 689198"/>
              <a:gd name="connsiteY1" fmla="*/ 535022 h 642026"/>
              <a:gd name="connsiteX2" fmla="*/ 689198 w 689198"/>
              <a:gd name="connsiteY2" fmla="*/ 642026 h 642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89198" h="642026">
                <a:moveTo>
                  <a:pt x="47172" y="0"/>
                </a:moveTo>
                <a:cubicBezTo>
                  <a:pt x="3398" y="214009"/>
                  <a:pt x="-40376" y="428018"/>
                  <a:pt x="66628" y="535022"/>
                </a:cubicBezTo>
                <a:cubicBezTo>
                  <a:pt x="173632" y="642026"/>
                  <a:pt x="403853" y="624192"/>
                  <a:pt x="689198" y="642026"/>
                </a:cubicBezTo>
              </a:path>
            </a:pathLst>
          </a:custGeom>
          <a:noFill/>
          <a:ln w="5715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B4E884DF-EBC0-4617-99AD-B1D55DA20C57}"/>
              </a:ext>
            </a:extLst>
          </p:cNvPr>
          <p:cNvSpPr/>
          <p:nvPr/>
        </p:nvSpPr>
        <p:spPr>
          <a:xfrm rot="18734669">
            <a:off x="6263600" y="1122375"/>
            <a:ext cx="929900" cy="989432"/>
          </a:xfrm>
          <a:custGeom>
            <a:avLst/>
            <a:gdLst>
              <a:gd name="connsiteX0" fmla="*/ 47172 w 689198"/>
              <a:gd name="connsiteY0" fmla="*/ 0 h 642026"/>
              <a:gd name="connsiteX1" fmla="*/ 66628 w 689198"/>
              <a:gd name="connsiteY1" fmla="*/ 535022 h 642026"/>
              <a:gd name="connsiteX2" fmla="*/ 689198 w 689198"/>
              <a:gd name="connsiteY2" fmla="*/ 642026 h 642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89198" h="642026">
                <a:moveTo>
                  <a:pt x="47172" y="0"/>
                </a:moveTo>
                <a:cubicBezTo>
                  <a:pt x="3398" y="214009"/>
                  <a:pt x="-40376" y="428018"/>
                  <a:pt x="66628" y="535022"/>
                </a:cubicBezTo>
                <a:cubicBezTo>
                  <a:pt x="173632" y="642026"/>
                  <a:pt x="403853" y="624192"/>
                  <a:pt x="689198" y="642026"/>
                </a:cubicBezTo>
              </a:path>
            </a:pathLst>
          </a:custGeom>
          <a:noFill/>
          <a:ln w="57150">
            <a:solidFill>
              <a:srgbClr val="C83A39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1B766B2F-53C6-4391-ACB0-22BD61751DEE}"/>
              </a:ext>
            </a:extLst>
          </p:cNvPr>
          <p:cNvSpPr/>
          <p:nvPr/>
        </p:nvSpPr>
        <p:spPr>
          <a:xfrm>
            <a:off x="5620041" y="1027325"/>
            <a:ext cx="637803" cy="561975"/>
          </a:xfrm>
          <a:custGeom>
            <a:avLst/>
            <a:gdLst>
              <a:gd name="connsiteX0" fmla="*/ 637804 w 637803"/>
              <a:gd name="connsiteY0" fmla="*/ 202235 h 561975"/>
              <a:gd name="connsiteX1" fmla="*/ 384153 w 637803"/>
              <a:gd name="connsiteY1" fmla="*/ 81572 h 561975"/>
              <a:gd name="connsiteX2" fmla="*/ 370932 w 637803"/>
              <a:gd name="connsiteY2" fmla="*/ 82077 h 561975"/>
              <a:gd name="connsiteX3" fmla="*/ 235039 w 637803"/>
              <a:gd name="connsiteY3" fmla="*/ 0 h 561975"/>
              <a:gd name="connsiteX4" fmla="*/ 253822 w 637803"/>
              <a:gd name="connsiteY4" fmla="*/ 108871 h 561975"/>
              <a:gd name="connsiteX5" fmla="*/ 123053 w 637803"/>
              <a:gd name="connsiteY5" fmla="*/ 211893 h 561975"/>
              <a:gd name="connsiteX6" fmla="*/ 0 w 637803"/>
              <a:gd name="connsiteY6" fmla="*/ 131445 h 561975"/>
              <a:gd name="connsiteX7" fmla="*/ 28004 w 637803"/>
              <a:gd name="connsiteY7" fmla="*/ 280988 h 561975"/>
              <a:gd name="connsiteX8" fmla="*/ 0 w 637803"/>
              <a:gd name="connsiteY8" fmla="*/ 430530 h 561975"/>
              <a:gd name="connsiteX9" fmla="*/ 123053 w 637803"/>
              <a:gd name="connsiteY9" fmla="*/ 350063 h 561975"/>
              <a:gd name="connsiteX10" fmla="*/ 253813 w 637803"/>
              <a:gd name="connsiteY10" fmla="*/ 453104 h 561975"/>
              <a:gd name="connsiteX11" fmla="*/ 235039 w 637803"/>
              <a:gd name="connsiteY11" fmla="*/ 561975 h 561975"/>
              <a:gd name="connsiteX12" fmla="*/ 370942 w 637803"/>
              <a:gd name="connsiteY12" fmla="*/ 479898 h 561975"/>
              <a:gd name="connsiteX13" fmla="*/ 384162 w 637803"/>
              <a:gd name="connsiteY13" fmla="*/ 480403 h 561975"/>
              <a:gd name="connsiteX14" fmla="*/ 627726 w 637803"/>
              <a:gd name="connsiteY14" fmla="*/ 371294 h 561975"/>
              <a:gd name="connsiteX15" fmla="*/ 514350 w 637803"/>
              <a:gd name="connsiteY15" fmla="*/ 285750 h 561975"/>
              <a:gd name="connsiteX16" fmla="*/ 500062 w 637803"/>
              <a:gd name="connsiteY16" fmla="*/ 213760 h 561975"/>
              <a:gd name="connsiteX17" fmla="*/ 485775 w 637803"/>
              <a:gd name="connsiteY17" fmla="*/ 199473 h 561975"/>
              <a:gd name="connsiteX18" fmla="*/ 500062 w 637803"/>
              <a:gd name="connsiteY18" fmla="*/ 185185 h 561975"/>
              <a:gd name="connsiteX19" fmla="*/ 514350 w 637803"/>
              <a:gd name="connsiteY19" fmla="*/ 199473 h 561975"/>
              <a:gd name="connsiteX20" fmla="*/ 500062 w 637803"/>
              <a:gd name="connsiteY20" fmla="*/ 213760 h 561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37803" h="561975">
                <a:moveTo>
                  <a:pt x="637804" y="202235"/>
                </a:moveTo>
                <a:cubicBezTo>
                  <a:pt x="575716" y="125898"/>
                  <a:pt x="482552" y="81579"/>
                  <a:pt x="384153" y="81572"/>
                </a:cubicBezTo>
                <a:cubicBezTo>
                  <a:pt x="379705" y="81572"/>
                  <a:pt x="375333" y="81905"/>
                  <a:pt x="370932" y="82077"/>
                </a:cubicBezTo>
                <a:lnTo>
                  <a:pt x="235039" y="0"/>
                </a:lnTo>
                <a:cubicBezTo>
                  <a:pt x="236092" y="36999"/>
                  <a:pt x="242417" y="73658"/>
                  <a:pt x="253822" y="108871"/>
                </a:cubicBezTo>
                <a:cubicBezTo>
                  <a:pt x="202141" y="131464"/>
                  <a:pt x="157116" y="166935"/>
                  <a:pt x="123053" y="211893"/>
                </a:cubicBezTo>
                <a:lnTo>
                  <a:pt x="0" y="131445"/>
                </a:lnTo>
                <a:cubicBezTo>
                  <a:pt x="0" y="190205"/>
                  <a:pt x="28004" y="280988"/>
                  <a:pt x="28004" y="280988"/>
                </a:cubicBezTo>
                <a:cubicBezTo>
                  <a:pt x="28004" y="280988"/>
                  <a:pt x="0" y="371789"/>
                  <a:pt x="0" y="430530"/>
                </a:cubicBezTo>
                <a:lnTo>
                  <a:pt x="123053" y="350063"/>
                </a:lnTo>
                <a:cubicBezTo>
                  <a:pt x="157111" y="395027"/>
                  <a:pt x="202132" y="430504"/>
                  <a:pt x="253813" y="453104"/>
                </a:cubicBezTo>
                <a:cubicBezTo>
                  <a:pt x="242410" y="488317"/>
                  <a:pt x="236089" y="524977"/>
                  <a:pt x="235039" y="561975"/>
                </a:cubicBezTo>
                <a:lnTo>
                  <a:pt x="370942" y="479898"/>
                </a:lnTo>
                <a:cubicBezTo>
                  <a:pt x="375342" y="480070"/>
                  <a:pt x="379714" y="480403"/>
                  <a:pt x="384162" y="480403"/>
                </a:cubicBezTo>
                <a:cubicBezTo>
                  <a:pt x="477185" y="480386"/>
                  <a:pt x="565785" y="440695"/>
                  <a:pt x="627726" y="371294"/>
                </a:cubicBezTo>
                <a:lnTo>
                  <a:pt x="514350" y="285750"/>
                </a:lnTo>
                <a:close/>
                <a:moveTo>
                  <a:pt x="500062" y="213760"/>
                </a:moveTo>
                <a:cubicBezTo>
                  <a:pt x="492172" y="213760"/>
                  <a:pt x="485775" y="207363"/>
                  <a:pt x="485775" y="199473"/>
                </a:cubicBezTo>
                <a:cubicBezTo>
                  <a:pt x="485775" y="191582"/>
                  <a:pt x="492172" y="185185"/>
                  <a:pt x="500062" y="185185"/>
                </a:cubicBezTo>
                <a:cubicBezTo>
                  <a:pt x="507953" y="185185"/>
                  <a:pt x="514350" y="191582"/>
                  <a:pt x="514350" y="199473"/>
                </a:cubicBezTo>
                <a:cubicBezTo>
                  <a:pt x="514350" y="207363"/>
                  <a:pt x="507953" y="213760"/>
                  <a:pt x="500062" y="213760"/>
                </a:cubicBezTo>
                <a:close/>
              </a:path>
            </a:pathLst>
          </a:cu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8E121FA3-4D20-4CB6-A5CC-4BEA808CF825}"/>
              </a:ext>
            </a:extLst>
          </p:cNvPr>
          <p:cNvSpPr/>
          <p:nvPr/>
        </p:nvSpPr>
        <p:spPr>
          <a:xfrm>
            <a:off x="6485591" y="1872583"/>
            <a:ext cx="468000" cy="46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40B286F3-1215-452B-9ED5-AA6DA21436C4}"/>
              </a:ext>
            </a:extLst>
          </p:cNvPr>
          <p:cNvSpPr/>
          <p:nvPr/>
        </p:nvSpPr>
        <p:spPr>
          <a:xfrm>
            <a:off x="6568082" y="1994193"/>
            <a:ext cx="303018" cy="220828"/>
          </a:xfrm>
          <a:custGeom>
            <a:avLst/>
            <a:gdLst>
              <a:gd name="connsiteX0" fmla="*/ 637804 w 637803"/>
              <a:gd name="connsiteY0" fmla="*/ 202235 h 561975"/>
              <a:gd name="connsiteX1" fmla="*/ 384153 w 637803"/>
              <a:gd name="connsiteY1" fmla="*/ 81572 h 561975"/>
              <a:gd name="connsiteX2" fmla="*/ 370932 w 637803"/>
              <a:gd name="connsiteY2" fmla="*/ 82077 h 561975"/>
              <a:gd name="connsiteX3" fmla="*/ 235039 w 637803"/>
              <a:gd name="connsiteY3" fmla="*/ 0 h 561975"/>
              <a:gd name="connsiteX4" fmla="*/ 253822 w 637803"/>
              <a:gd name="connsiteY4" fmla="*/ 108871 h 561975"/>
              <a:gd name="connsiteX5" fmla="*/ 123053 w 637803"/>
              <a:gd name="connsiteY5" fmla="*/ 211893 h 561975"/>
              <a:gd name="connsiteX6" fmla="*/ 0 w 637803"/>
              <a:gd name="connsiteY6" fmla="*/ 131445 h 561975"/>
              <a:gd name="connsiteX7" fmla="*/ 28004 w 637803"/>
              <a:gd name="connsiteY7" fmla="*/ 280988 h 561975"/>
              <a:gd name="connsiteX8" fmla="*/ 0 w 637803"/>
              <a:gd name="connsiteY8" fmla="*/ 430530 h 561975"/>
              <a:gd name="connsiteX9" fmla="*/ 123053 w 637803"/>
              <a:gd name="connsiteY9" fmla="*/ 350063 h 561975"/>
              <a:gd name="connsiteX10" fmla="*/ 253813 w 637803"/>
              <a:gd name="connsiteY10" fmla="*/ 453104 h 561975"/>
              <a:gd name="connsiteX11" fmla="*/ 235039 w 637803"/>
              <a:gd name="connsiteY11" fmla="*/ 561975 h 561975"/>
              <a:gd name="connsiteX12" fmla="*/ 370942 w 637803"/>
              <a:gd name="connsiteY12" fmla="*/ 479898 h 561975"/>
              <a:gd name="connsiteX13" fmla="*/ 384162 w 637803"/>
              <a:gd name="connsiteY13" fmla="*/ 480403 h 561975"/>
              <a:gd name="connsiteX14" fmla="*/ 627726 w 637803"/>
              <a:gd name="connsiteY14" fmla="*/ 371294 h 561975"/>
              <a:gd name="connsiteX15" fmla="*/ 514350 w 637803"/>
              <a:gd name="connsiteY15" fmla="*/ 285750 h 561975"/>
              <a:gd name="connsiteX16" fmla="*/ 500062 w 637803"/>
              <a:gd name="connsiteY16" fmla="*/ 213760 h 561975"/>
              <a:gd name="connsiteX17" fmla="*/ 485775 w 637803"/>
              <a:gd name="connsiteY17" fmla="*/ 199473 h 561975"/>
              <a:gd name="connsiteX18" fmla="*/ 500062 w 637803"/>
              <a:gd name="connsiteY18" fmla="*/ 185185 h 561975"/>
              <a:gd name="connsiteX19" fmla="*/ 514350 w 637803"/>
              <a:gd name="connsiteY19" fmla="*/ 199473 h 561975"/>
              <a:gd name="connsiteX20" fmla="*/ 500062 w 637803"/>
              <a:gd name="connsiteY20" fmla="*/ 213760 h 561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37803" h="561975">
                <a:moveTo>
                  <a:pt x="637804" y="202235"/>
                </a:moveTo>
                <a:cubicBezTo>
                  <a:pt x="575716" y="125898"/>
                  <a:pt x="482552" y="81579"/>
                  <a:pt x="384153" y="81572"/>
                </a:cubicBezTo>
                <a:cubicBezTo>
                  <a:pt x="379705" y="81572"/>
                  <a:pt x="375333" y="81905"/>
                  <a:pt x="370932" y="82077"/>
                </a:cubicBezTo>
                <a:lnTo>
                  <a:pt x="235039" y="0"/>
                </a:lnTo>
                <a:cubicBezTo>
                  <a:pt x="236092" y="36999"/>
                  <a:pt x="242417" y="73658"/>
                  <a:pt x="253822" y="108871"/>
                </a:cubicBezTo>
                <a:cubicBezTo>
                  <a:pt x="202141" y="131464"/>
                  <a:pt x="157116" y="166935"/>
                  <a:pt x="123053" y="211893"/>
                </a:cubicBezTo>
                <a:lnTo>
                  <a:pt x="0" y="131445"/>
                </a:lnTo>
                <a:cubicBezTo>
                  <a:pt x="0" y="190205"/>
                  <a:pt x="28004" y="280988"/>
                  <a:pt x="28004" y="280988"/>
                </a:cubicBezTo>
                <a:cubicBezTo>
                  <a:pt x="28004" y="280988"/>
                  <a:pt x="0" y="371789"/>
                  <a:pt x="0" y="430530"/>
                </a:cubicBezTo>
                <a:lnTo>
                  <a:pt x="123053" y="350063"/>
                </a:lnTo>
                <a:cubicBezTo>
                  <a:pt x="157111" y="395027"/>
                  <a:pt x="202132" y="430504"/>
                  <a:pt x="253813" y="453104"/>
                </a:cubicBezTo>
                <a:cubicBezTo>
                  <a:pt x="242410" y="488317"/>
                  <a:pt x="236089" y="524977"/>
                  <a:pt x="235039" y="561975"/>
                </a:cubicBezTo>
                <a:lnTo>
                  <a:pt x="370942" y="479898"/>
                </a:lnTo>
                <a:cubicBezTo>
                  <a:pt x="375342" y="480070"/>
                  <a:pt x="379714" y="480403"/>
                  <a:pt x="384162" y="480403"/>
                </a:cubicBezTo>
                <a:cubicBezTo>
                  <a:pt x="477185" y="480386"/>
                  <a:pt x="565785" y="440695"/>
                  <a:pt x="627726" y="371294"/>
                </a:cubicBezTo>
                <a:lnTo>
                  <a:pt x="514350" y="285750"/>
                </a:lnTo>
                <a:close/>
                <a:moveTo>
                  <a:pt x="500062" y="213760"/>
                </a:moveTo>
                <a:cubicBezTo>
                  <a:pt x="492172" y="213760"/>
                  <a:pt x="485775" y="207363"/>
                  <a:pt x="485775" y="199473"/>
                </a:cubicBezTo>
                <a:cubicBezTo>
                  <a:pt x="485775" y="191582"/>
                  <a:pt x="492172" y="185185"/>
                  <a:pt x="500062" y="185185"/>
                </a:cubicBezTo>
                <a:cubicBezTo>
                  <a:pt x="507953" y="185185"/>
                  <a:pt x="514350" y="191582"/>
                  <a:pt x="514350" y="199473"/>
                </a:cubicBezTo>
                <a:cubicBezTo>
                  <a:pt x="514350" y="207363"/>
                  <a:pt x="507953" y="213760"/>
                  <a:pt x="500062" y="213760"/>
                </a:cubicBezTo>
                <a:close/>
              </a:path>
            </a:pathLst>
          </a:cu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2C187670-5B30-4237-A1F3-DCDE4719286A}"/>
              </a:ext>
            </a:extLst>
          </p:cNvPr>
          <p:cNvSpPr/>
          <p:nvPr/>
        </p:nvSpPr>
        <p:spPr>
          <a:xfrm>
            <a:off x="7058051" y="1048344"/>
            <a:ext cx="637803" cy="561975"/>
          </a:xfrm>
          <a:custGeom>
            <a:avLst/>
            <a:gdLst>
              <a:gd name="connsiteX0" fmla="*/ 637804 w 637803"/>
              <a:gd name="connsiteY0" fmla="*/ 202235 h 561975"/>
              <a:gd name="connsiteX1" fmla="*/ 384153 w 637803"/>
              <a:gd name="connsiteY1" fmla="*/ 81572 h 561975"/>
              <a:gd name="connsiteX2" fmla="*/ 370932 w 637803"/>
              <a:gd name="connsiteY2" fmla="*/ 82077 h 561975"/>
              <a:gd name="connsiteX3" fmla="*/ 235039 w 637803"/>
              <a:gd name="connsiteY3" fmla="*/ 0 h 561975"/>
              <a:gd name="connsiteX4" fmla="*/ 253822 w 637803"/>
              <a:gd name="connsiteY4" fmla="*/ 108871 h 561975"/>
              <a:gd name="connsiteX5" fmla="*/ 123053 w 637803"/>
              <a:gd name="connsiteY5" fmla="*/ 211893 h 561975"/>
              <a:gd name="connsiteX6" fmla="*/ 0 w 637803"/>
              <a:gd name="connsiteY6" fmla="*/ 131445 h 561975"/>
              <a:gd name="connsiteX7" fmla="*/ 28004 w 637803"/>
              <a:gd name="connsiteY7" fmla="*/ 280988 h 561975"/>
              <a:gd name="connsiteX8" fmla="*/ 0 w 637803"/>
              <a:gd name="connsiteY8" fmla="*/ 430530 h 561975"/>
              <a:gd name="connsiteX9" fmla="*/ 123053 w 637803"/>
              <a:gd name="connsiteY9" fmla="*/ 350063 h 561975"/>
              <a:gd name="connsiteX10" fmla="*/ 253813 w 637803"/>
              <a:gd name="connsiteY10" fmla="*/ 453104 h 561975"/>
              <a:gd name="connsiteX11" fmla="*/ 235039 w 637803"/>
              <a:gd name="connsiteY11" fmla="*/ 561975 h 561975"/>
              <a:gd name="connsiteX12" fmla="*/ 370942 w 637803"/>
              <a:gd name="connsiteY12" fmla="*/ 479898 h 561975"/>
              <a:gd name="connsiteX13" fmla="*/ 384162 w 637803"/>
              <a:gd name="connsiteY13" fmla="*/ 480403 h 561975"/>
              <a:gd name="connsiteX14" fmla="*/ 627726 w 637803"/>
              <a:gd name="connsiteY14" fmla="*/ 371294 h 561975"/>
              <a:gd name="connsiteX15" fmla="*/ 514350 w 637803"/>
              <a:gd name="connsiteY15" fmla="*/ 285750 h 561975"/>
              <a:gd name="connsiteX16" fmla="*/ 500062 w 637803"/>
              <a:gd name="connsiteY16" fmla="*/ 213760 h 561975"/>
              <a:gd name="connsiteX17" fmla="*/ 485775 w 637803"/>
              <a:gd name="connsiteY17" fmla="*/ 199473 h 561975"/>
              <a:gd name="connsiteX18" fmla="*/ 500062 w 637803"/>
              <a:gd name="connsiteY18" fmla="*/ 185185 h 561975"/>
              <a:gd name="connsiteX19" fmla="*/ 514350 w 637803"/>
              <a:gd name="connsiteY19" fmla="*/ 199473 h 561975"/>
              <a:gd name="connsiteX20" fmla="*/ 500062 w 637803"/>
              <a:gd name="connsiteY20" fmla="*/ 213760 h 561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37803" h="561975">
                <a:moveTo>
                  <a:pt x="637804" y="202235"/>
                </a:moveTo>
                <a:cubicBezTo>
                  <a:pt x="575716" y="125898"/>
                  <a:pt x="482552" y="81579"/>
                  <a:pt x="384153" y="81572"/>
                </a:cubicBezTo>
                <a:cubicBezTo>
                  <a:pt x="379705" y="81572"/>
                  <a:pt x="375333" y="81905"/>
                  <a:pt x="370932" y="82077"/>
                </a:cubicBezTo>
                <a:lnTo>
                  <a:pt x="235039" y="0"/>
                </a:lnTo>
                <a:cubicBezTo>
                  <a:pt x="236092" y="36999"/>
                  <a:pt x="242417" y="73658"/>
                  <a:pt x="253822" y="108871"/>
                </a:cubicBezTo>
                <a:cubicBezTo>
                  <a:pt x="202141" y="131464"/>
                  <a:pt x="157116" y="166935"/>
                  <a:pt x="123053" y="211893"/>
                </a:cubicBezTo>
                <a:lnTo>
                  <a:pt x="0" y="131445"/>
                </a:lnTo>
                <a:cubicBezTo>
                  <a:pt x="0" y="190205"/>
                  <a:pt x="28004" y="280988"/>
                  <a:pt x="28004" y="280988"/>
                </a:cubicBezTo>
                <a:cubicBezTo>
                  <a:pt x="28004" y="280988"/>
                  <a:pt x="0" y="371789"/>
                  <a:pt x="0" y="430530"/>
                </a:cubicBezTo>
                <a:lnTo>
                  <a:pt x="123053" y="350063"/>
                </a:lnTo>
                <a:cubicBezTo>
                  <a:pt x="157111" y="395027"/>
                  <a:pt x="202132" y="430504"/>
                  <a:pt x="253813" y="453104"/>
                </a:cubicBezTo>
                <a:cubicBezTo>
                  <a:pt x="242410" y="488317"/>
                  <a:pt x="236089" y="524977"/>
                  <a:pt x="235039" y="561975"/>
                </a:cubicBezTo>
                <a:lnTo>
                  <a:pt x="370942" y="479898"/>
                </a:lnTo>
                <a:cubicBezTo>
                  <a:pt x="375342" y="480070"/>
                  <a:pt x="379714" y="480403"/>
                  <a:pt x="384162" y="480403"/>
                </a:cubicBezTo>
                <a:cubicBezTo>
                  <a:pt x="477185" y="480386"/>
                  <a:pt x="565785" y="440695"/>
                  <a:pt x="627726" y="371294"/>
                </a:cubicBezTo>
                <a:lnTo>
                  <a:pt x="514350" y="285750"/>
                </a:lnTo>
                <a:close/>
                <a:moveTo>
                  <a:pt x="500062" y="213760"/>
                </a:moveTo>
                <a:cubicBezTo>
                  <a:pt x="492172" y="213760"/>
                  <a:pt x="485775" y="207363"/>
                  <a:pt x="485775" y="199473"/>
                </a:cubicBezTo>
                <a:cubicBezTo>
                  <a:pt x="485775" y="191582"/>
                  <a:pt x="492172" y="185185"/>
                  <a:pt x="500062" y="185185"/>
                </a:cubicBezTo>
                <a:cubicBezTo>
                  <a:pt x="507953" y="185185"/>
                  <a:pt x="514350" y="191582"/>
                  <a:pt x="514350" y="199473"/>
                </a:cubicBezTo>
                <a:cubicBezTo>
                  <a:pt x="514350" y="207363"/>
                  <a:pt x="507953" y="213760"/>
                  <a:pt x="500062" y="213760"/>
                </a:cubicBezTo>
                <a:close/>
              </a:path>
            </a:pathLst>
          </a:cu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36060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7">
            <a:extLst>
              <a:ext uri="{FF2B5EF4-FFF2-40B4-BE49-F238E27FC236}">
                <a16:creationId xmlns:a16="http://schemas.microsoft.com/office/drawing/2014/main" id="{3EFBDA78-6C7C-4C8B-AAE4-75F4D204F241}"/>
              </a:ext>
            </a:extLst>
          </p:cNvPr>
          <p:cNvSpPr txBox="1">
            <a:spLocks/>
          </p:cNvSpPr>
          <p:nvPr/>
        </p:nvSpPr>
        <p:spPr>
          <a:xfrm>
            <a:off x="1195754" y="942870"/>
            <a:ext cx="4157296" cy="12927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cap="none" dirty="0"/>
              <a:t>TZ for routing</a:t>
            </a:r>
            <a:br>
              <a:rPr lang="en-US" sz="1800" cap="none" dirty="0"/>
            </a:br>
            <a:r>
              <a:rPr lang="en-US" cap="none" dirty="0"/>
              <a:t>Gao-Rexford Rules</a:t>
            </a:r>
            <a:r>
              <a:rPr lang="en-US" cap="none" baseline="30000" dirty="0"/>
              <a:t>[6]</a:t>
            </a:r>
            <a:endParaRPr lang="en-US" cap="non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1422CB91-19B4-4E2E-9451-3CCE7764C4FC}"/>
                  </a:ext>
                </a:extLst>
              </p:cNvPr>
              <p:cNvSpPr/>
              <p:nvPr/>
            </p:nvSpPr>
            <p:spPr>
              <a:xfrm>
                <a:off x="6103319" y="6272806"/>
                <a:ext cx="1393971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it-IT" sz="800" b="1" dirty="0"/>
                  <a:t>NOTA BENE</a:t>
                </a:r>
              </a:p>
              <a:p>
                <a:r>
                  <a:rPr lang="it-IT" sz="800" dirty="0"/>
                  <a:t>In the following, I use </a:t>
                </a:r>
                <a14:m>
                  <m:oMath xmlns:m="http://schemas.openxmlformats.org/officeDocument/2006/math">
                    <m:r>
                      <a:rPr lang="it-IT" sz="800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it-IT" sz="800" i="1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endParaRPr lang="en-US" sz="800" dirty="0"/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1422CB91-19B4-4E2E-9451-3CCE7764C4F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3319" y="6272806"/>
                <a:ext cx="1393971" cy="338554"/>
              </a:xfrm>
              <a:prstGeom prst="rect">
                <a:avLst/>
              </a:prstGeom>
              <a:blipFill>
                <a:blip r:embed="rId3"/>
                <a:stretch>
                  <a:fillRect b="-53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Content Placeholder 11">
            <a:extLst>
              <a:ext uri="{FF2B5EF4-FFF2-40B4-BE49-F238E27FC236}">
                <a16:creationId xmlns:a16="http://schemas.microsoft.com/office/drawing/2014/main" id="{60C1D177-56B3-4DB4-B375-A18BD2ED8254}"/>
              </a:ext>
            </a:extLst>
          </p:cNvPr>
          <p:cNvSpPr txBox="1">
            <a:spLocks/>
          </p:cNvSpPr>
          <p:nvPr/>
        </p:nvSpPr>
        <p:spPr>
          <a:xfrm>
            <a:off x="2243505" y="2281658"/>
            <a:ext cx="4157295" cy="129275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0"/>
              </a:spcBef>
              <a:spcAft>
                <a:spcPts val="0"/>
              </a:spcAft>
            </a:pPr>
            <a:endParaRPr lang="en-US" sz="2000" b="1" dirty="0">
              <a:solidFill>
                <a:srgbClr val="C00000"/>
              </a:solidFill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None/>
            </a:pPr>
            <a:r>
              <a:rPr lang="en-US" sz="2000" dirty="0"/>
              <a:t>TZ has </a:t>
            </a:r>
            <a:r>
              <a:rPr lang="en-US" sz="2000" b="1" dirty="0">
                <a:solidFill>
                  <a:srgbClr val="C00000"/>
                </a:solidFill>
              </a:rPr>
              <a:t>no notion</a:t>
            </a:r>
            <a:endParaRPr lang="en-US" sz="2000" dirty="0">
              <a:solidFill>
                <a:srgbClr val="C00000"/>
              </a:solidFill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None/>
            </a:pPr>
            <a:r>
              <a:rPr lang="en-US" sz="2000" dirty="0"/>
              <a:t>of link types</a:t>
            </a:r>
          </a:p>
        </p:txBody>
      </p:sp>
      <p:sp>
        <p:nvSpPr>
          <p:cNvPr id="24" name="Content Placeholder 11">
            <a:extLst>
              <a:ext uri="{FF2B5EF4-FFF2-40B4-BE49-F238E27FC236}">
                <a16:creationId xmlns:a16="http://schemas.microsoft.com/office/drawing/2014/main" id="{784722CC-0ED9-4DCD-B735-CF1180CC1E32}"/>
              </a:ext>
            </a:extLst>
          </p:cNvPr>
          <p:cNvSpPr txBox="1">
            <a:spLocks/>
          </p:cNvSpPr>
          <p:nvPr/>
        </p:nvSpPr>
        <p:spPr>
          <a:xfrm>
            <a:off x="2243505" y="3644084"/>
            <a:ext cx="4157295" cy="101201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None/>
            </a:pPr>
            <a:r>
              <a:rPr lang="en-US" sz="2000" dirty="0"/>
              <a:t>Apply </a:t>
            </a:r>
            <a:r>
              <a:rPr lang="en-US" sz="2000" b="1" dirty="0"/>
              <a:t>GR route filtering </a:t>
            </a:r>
            <a:r>
              <a:rPr lang="en-US" sz="2000" dirty="0"/>
              <a:t>rules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None/>
            </a:pPr>
            <a:r>
              <a:rPr lang="en-US" sz="2000" dirty="0"/>
              <a:t>to compute TZ structures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None/>
            </a:pPr>
            <a:r>
              <a:rPr lang="en-US" sz="2000" dirty="0"/>
              <a:t>(some care required)</a:t>
            </a:r>
          </a:p>
        </p:txBody>
      </p:sp>
      <p:pic>
        <p:nvPicPr>
          <p:cNvPr id="25" name="Graphic 24" descr="Badge Tick">
            <a:extLst>
              <a:ext uri="{FF2B5EF4-FFF2-40B4-BE49-F238E27FC236}">
                <a16:creationId xmlns:a16="http://schemas.microsoft.com/office/drawing/2014/main" id="{76C19418-AF53-462C-9303-B207148B85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13510" y="3779006"/>
            <a:ext cx="718120" cy="718120"/>
          </a:xfrm>
          <a:prstGeom prst="rect">
            <a:avLst/>
          </a:prstGeom>
        </p:spPr>
      </p:pic>
      <p:pic>
        <p:nvPicPr>
          <p:cNvPr id="26" name="Graphic 25" descr="Lights On">
            <a:extLst>
              <a:ext uri="{FF2B5EF4-FFF2-40B4-BE49-F238E27FC236}">
                <a16:creationId xmlns:a16="http://schemas.microsoft.com/office/drawing/2014/main" id="{D776AA76-29D7-4C1A-8C42-4C60B017318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22564" y="2578027"/>
            <a:ext cx="700012" cy="700012"/>
          </a:xfrm>
          <a:prstGeom prst="rect">
            <a:avLst/>
          </a:prstGeom>
        </p:spPr>
      </p:pic>
      <p:grpSp>
        <p:nvGrpSpPr>
          <p:cNvPr id="82" name="Group 81">
            <a:extLst>
              <a:ext uri="{FF2B5EF4-FFF2-40B4-BE49-F238E27FC236}">
                <a16:creationId xmlns:a16="http://schemas.microsoft.com/office/drawing/2014/main" id="{27D30B41-8119-4CE5-A927-7EAFF030DDC0}"/>
              </a:ext>
            </a:extLst>
          </p:cNvPr>
          <p:cNvGrpSpPr/>
          <p:nvPr/>
        </p:nvGrpSpPr>
        <p:grpSpPr>
          <a:xfrm>
            <a:off x="8631124" y="3969592"/>
            <a:ext cx="1994845" cy="1462416"/>
            <a:chOff x="8631124" y="3960067"/>
            <a:chExt cx="1994845" cy="1462416"/>
          </a:xfrm>
        </p:grpSpPr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C23ADB65-D1A0-48E1-8F46-956CA3CDB4A5}"/>
                </a:ext>
              </a:extLst>
            </p:cNvPr>
            <p:cNvSpPr/>
            <p:nvPr/>
          </p:nvSpPr>
          <p:spPr>
            <a:xfrm>
              <a:off x="8890326" y="4646570"/>
              <a:ext cx="1225686" cy="582873"/>
            </a:xfrm>
            <a:custGeom>
              <a:avLst/>
              <a:gdLst>
                <a:gd name="connsiteX0" fmla="*/ 47172 w 689198"/>
                <a:gd name="connsiteY0" fmla="*/ 0 h 642026"/>
                <a:gd name="connsiteX1" fmla="*/ 66628 w 689198"/>
                <a:gd name="connsiteY1" fmla="*/ 535022 h 642026"/>
                <a:gd name="connsiteX2" fmla="*/ 689198 w 689198"/>
                <a:gd name="connsiteY2" fmla="*/ 642026 h 642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89198" h="642026">
                  <a:moveTo>
                    <a:pt x="47172" y="0"/>
                  </a:moveTo>
                  <a:cubicBezTo>
                    <a:pt x="3398" y="214009"/>
                    <a:pt x="-40376" y="428018"/>
                    <a:pt x="66628" y="535022"/>
                  </a:cubicBezTo>
                  <a:cubicBezTo>
                    <a:pt x="173632" y="642026"/>
                    <a:pt x="403853" y="624192"/>
                    <a:pt x="689198" y="642026"/>
                  </a:cubicBezTo>
                </a:path>
              </a:pathLst>
            </a:custGeom>
            <a:noFill/>
            <a:ln w="57150"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1398EE16-97C0-4EE7-97F8-06D8C3B9C2E8}"/>
                </a:ext>
              </a:extLst>
            </p:cNvPr>
            <p:cNvSpPr/>
            <p:nvPr/>
          </p:nvSpPr>
          <p:spPr>
            <a:xfrm>
              <a:off x="8631124" y="3960067"/>
              <a:ext cx="637803" cy="561975"/>
            </a:xfrm>
            <a:custGeom>
              <a:avLst/>
              <a:gdLst>
                <a:gd name="connsiteX0" fmla="*/ 637804 w 637803"/>
                <a:gd name="connsiteY0" fmla="*/ 202235 h 561975"/>
                <a:gd name="connsiteX1" fmla="*/ 384153 w 637803"/>
                <a:gd name="connsiteY1" fmla="*/ 81572 h 561975"/>
                <a:gd name="connsiteX2" fmla="*/ 370932 w 637803"/>
                <a:gd name="connsiteY2" fmla="*/ 82077 h 561975"/>
                <a:gd name="connsiteX3" fmla="*/ 235039 w 637803"/>
                <a:gd name="connsiteY3" fmla="*/ 0 h 561975"/>
                <a:gd name="connsiteX4" fmla="*/ 253822 w 637803"/>
                <a:gd name="connsiteY4" fmla="*/ 108871 h 561975"/>
                <a:gd name="connsiteX5" fmla="*/ 123053 w 637803"/>
                <a:gd name="connsiteY5" fmla="*/ 211893 h 561975"/>
                <a:gd name="connsiteX6" fmla="*/ 0 w 637803"/>
                <a:gd name="connsiteY6" fmla="*/ 131445 h 561975"/>
                <a:gd name="connsiteX7" fmla="*/ 28004 w 637803"/>
                <a:gd name="connsiteY7" fmla="*/ 280988 h 561975"/>
                <a:gd name="connsiteX8" fmla="*/ 0 w 637803"/>
                <a:gd name="connsiteY8" fmla="*/ 430530 h 561975"/>
                <a:gd name="connsiteX9" fmla="*/ 123053 w 637803"/>
                <a:gd name="connsiteY9" fmla="*/ 350063 h 561975"/>
                <a:gd name="connsiteX10" fmla="*/ 253813 w 637803"/>
                <a:gd name="connsiteY10" fmla="*/ 453104 h 561975"/>
                <a:gd name="connsiteX11" fmla="*/ 235039 w 637803"/>
                <a:gd name="connsiteY11" fmla="*/ 561975 h 561975"/>
                <a:gd name="connsiteX12" fmla="*/ 370942 w 637803"/>
                <a:gd name="connsiteY12" fmla="*/ 479898 h 561975"/>
                <a:gd name="connsiteX13" fmla="*/ 384162 w 637803"/>
                <a:gd name="connsiteY13" fmla="*/ 480403 h 561975"/>
                <a:gd name="connsiteX14" fmla="*/ 627726 w 637803"/>
                <a:gd name="connsiteY14" fmla="*/ 371294 h 561975"/>
                <a:gd name="connsiteX15" fmla="*/ 514350 w 637803"/>
                <a:gd name="connsiteY15" fmla="*/ 285750 h 561975"/>
                <a:gd name="connsiteX16" fmla="*/ 500062 w 637803"/>
                <a:gd name="connsiteY16" fmla="*/ 213760 h 561975"/>
                <a:gd name="connsiteX17" fmla="*/ 485775 w 637803"/>
                <a:gd name="connsiteY17" fmla="*/ 199473 h 561975"/>
                <a:gd name="connsiteX18" fmla="*/ 500062 w 637803"/>
                <a:gd name="connsiteY18" fmla="*/ 185185 h 561975"/>
                <a:gd name="connsiteX19" fmla="*/ 514350 w 637803"/>
                <a:gd name="connsiteY19" fmla="*/ 199473 h 561975"/>
                <a:gd name="connsiteX20" fmla="*/ 500062 w 637803"/>
                <a:gd name="connsiteY20" fmla="*/ 213760 h 561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37803" h="561975">
                  <a:moveTo>
                    <a:pt x="637804" y="202235"/>
                  </a:moveTo>
                  <a:cubicBezTo>
                    <a:pt x="575716" y="125898"/>
                    <a:pt x="482552" y="81579"/>
                    <a:pt x="384153" y="81572"/>
                  </a:cubicBezTo>
                  <a:cubicBezTo>
                    <a:pt x="379705" y="81572"/>
                    <a:pt x="375333" y="81905"/>
                    <a:pt x="370932" y="82077"/>
                  </a:cubicBezTo>
                  <a:lnTo>
                    <a:pt x="235039" y="0"/>
                  </a:lnTo>
                  <a:cubicBezTo>
                    <a:pt x="236092" y="36999"/>
                    <a:pt x="242417" y="73658"/>
                    <a:pt x="253822" y="108871"/>
                  </a:cubicBezTo>
                  <a:cubicBezTo>
                    <a:pt x="202141" y="131464"/>
                    <a:pt x="157116" y="166935"/>
                    <a:pt x="123053" y="211893"/>
                  </a:cubicBezTo>
                  <a:lnTo>
                    <a:pt x="0" y="131445"/>
                  </a:lnTo>
                  <a:cubicBezTo>
                    <a:pt x="0" y="190205"/>
                    <a:pt x="28004" y="280988"/>
                    <a:pt x="28004" y="280988"/>
                  </a:cubicBezTo>
                  <a:cubicBezTo>
                    <a:pt x="28004" y="280988"/>
                    <a:pt x="0" y="371789"/>
                    <a:pt x="0" y="430530"/>
                  </a:cubicBezTo>
                  <a:lnTo>
                    <a:pt x="123053" y="350063"/>
                  </a:lnTo>
                  <a:cubicBezTo>
                    <a:pt x="157111" y="395027"/>
                    <a:pt x="202132" y="430504"/>
                    <a:pt x="253813" y="453104"/>
                  </a:cubicBezTo>
                  <a:cubicBezTo>
                    <a:pt x="242410" y="488317"/>
                    <a:pt x="236089" y="524977"/>
                    <a:pt x="235039" y="561975"/>
                  </a:cubicBezTo>
                  <a:lnTo>
                    <a:pt x="370942" y="479898"/>
                  </a:lnTo>
                  <a:cubicBezTo>
                    <a:pt x="375342" y="480070"/>
                    <a:pt x="379714" y="480403"/>
                    <a:pt x="384162" y="480403"/>
                  </a:cubicBezTo>
                  <a:cubicBezTo>
                    <a:pt x="477185" y="480386"/>
                    <a:pt x="565785" y="440695"/>
                    <a:pt x="627726" y="371294"/>
                  </a:cubicBezTo>
                  <a:lnTo>
                    <a:pt x="514350" y="285750"/>
                  </a:lnTo>
                  <a:close/>
                  <a:moveTo>
                    <a:pt x="500062" y="213760"/>
                  </a:moveTo>
                  <a:cubicBezTo>
                    <a:pt x="492172" y="213760"/>
                    <a:pt x="485775" y="207363"/>
                    <a:pt x="485775" y="199473"/>
                  </a:cubicBezTo>
                  <a:cubicBezTo>
                    <a:pt x="485775" y="191582"/>
                    <a:pt x="492172" y="185185"/>
                    <a:pt x="500062" y="185185"/>
                  </a:cubicBezTo>
                  <a:cubicBezTo>
                    <a:pt x="507953" y="185185"/>
                    <a:pt x="514350" y="191582"/>
                    <a:pt x="514350" y="199473"/>
                  </a:cubicBezTo>
                  <a:cubicBezTo>
                    <a:pt x="514350" y="207363"/>
                    <a:pt x="507953" y="213760"/>
                    <a:pt x="500062" y="21376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91565B18-D17C-435A-9BC8-9EE57208A685}"/>
                </a:ext>
              </a:extLst>
            </p:cNvPr>
            <p:cNvSpPr/>
            <p:nvPr/>
          </p:nvSpPr>
          <p:spPr>
            <a:xfrm>
              <a:off x="8656326" y="4828190"/>
              <a:ext cx="468000" cy="468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592E0917-4412-4DB0-A62D-1310E19F8300}"/>
                </a:ext>
              </a:extLst>
            </p:cNvPr>
            <p:cNvSpPr/>
            <p:nvPr/>
          </p:nvSpPr>
          <p:spPr>
            <a:xfrm>
              <a:off x="10157969" y="4915880"/>
              <a:ext cx="468000" cy="468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45455476-7FE9-49FB-9081-01E020D5145E}"/>
                </a:ext>
              </a:extLst>
            </p:cNvPr>
            <p:cNvSpPr/>
            <p:nvPr/>
          </p:nvSpPr>
          <p:spPr>
            <a:xfrm>
              <a:off x="8738817" y="4949800"/>
              <a:ext cx="303018" cy="220828"/>
            </a:xfrm>
            <a:custGeom>
              <a:avLst/>
              <a:gdLst>
                <a:gd name="connsiteX0" fmla="*/ 637804 w 637803"/>
                <a:gd name="connsiteY0" fmla="*/ 202235 h 561975"/>
                <a:gd name="connsiteX1" fmla="*/ 384153 w 637803"/>
                <a:gd name="connsiteY1" fmla="*/ 81572 h 561975"/>
                <a:gd name="connsiteX2" fmla="*/ 370932 w 637803"/>
                <a:gd name="connsiteY2" fmla="*/ 82077 h 561975"/>
                <a:gd name="connsiteX3" fmla="*/ 235039 w 637803"/>
                <a:gd name="connsiteY3" fmla="*/ 0 h 561975"/>
                <a:gd name="connsiteX4" fmla="*/ 253822 w 637803"/>
                <a:gd name="connsiteY4" fmla="*/ 108871 h 561975"/>
                <a:gd name="connsiteX5" fmla="*/ 123053 w 637803"/>
                <a:gd name="connsiteY5" fmla="*/ 211893 h 561975"/>
                <a:gd name="connsiteX6" fmla="*/ 0 w 637803"/>
                <a:gd name="connsiteY6" fmla="*/ 131445 h 561975"/>
                <a:gd name="connsiteX7" fmla="*/ 28004 w 637803"/>
                <a:gd name="connsiteY7" fmla="*/ 280988 h 561975"/>
                <a:gd name="connsiteX8" fmla="*/ 0 w 637803"/>
                <a:gd name="connsiteY8" fmla="*/ 430530 h 561975"/>
                <a:gd name="connsiteX9" fmla="*/ 123053 w 637803"/>
                <a:gd name="connsiteY9" fmla="*/ 350063 h 561975"/>
                <a:gd name="connsiteX10" fmla="*/ 253813 w 637803"/>
                <a:gd name="connsiteY10" fmla="*/ 453104 h 561975"/>
                <a:gd name="connsiteX11" fmla="*/ 235039 w 637803"/>
                <a:gd name="connsiteY11" fmla="*/ 561975 h 561975"/>
                <a:gd name="connsiteX12" fmla="*/ 370942 w 637803"/>
                <a:gd name="connsiteY12" fmla="*/ 479898 h 561975"/>
                <a:gd name="connsiteX13" fmla="*/ 384162 w 637803"/>
                <a:gd name="connsiteY13" fmla="*/ 480403 h 561975"/>
                <a:gd name="connsiteX14" fmla="*/ 627726 w 637803"/>
                <a:gd name="connsiteY14" fmla="*/ 371294 h 561975"/>
                <a:gd name="connsiteX15" fmla="*/ 514350 w 637803"/>
                <a:gd name="connsiteY15" fmla="*/ 285750 h 561975"/>
                <a:gd name="connsiteX16" fmla="*/ 500062 w 637803"/>
                <a:gd name="connsiteY16" fmla="*/ 213760 h 561975"/>
                <a:gd name="connsiteX17" fmla="*/ 485775 w 637803"/>
                <a:gd name="connsiteY17" fmla="*/ 199473 h 561975"/>
                <a:gd name="connsiteX18" fmla="*/ 500062 w 637803"/>
                <a:gd name="connsiteY18" fmla="*/ 185185 h 561975"/>
                <a:gd name="connsiteX19" fmla="*/ 514350 w 637803"/>
                <a:gd name="connsiteY19" fmla="*/ 199473 h 561975"/>
                <a:gd name="connsiteX20" fmla="*/ 500062 w 637803"/>
                <a:gd name="connsiteY20" fmla="*/ 213760 h 561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37803" h="561975">
                  <a:moveTo>
                    <a:pt x="637804" y="202235"/>
                  </a:moveTo>
                  <a:cubicBezTo>
                    <a:pt x="575716" y="125898"/>
                    <a:pt x="482552" y="81579"/>
                    <a:pt x="384153" y="81572"/>
                  </a:cubicBezTo>
                  <a:cubicBezTo>
                    <a:pt x="379705" y="81572"/>
                    <a:pt x="375333" y="81905"/>
                    <a:pt x="370932" y="82077"/>
                  </a:cubicBezTo>
                  <a:lnTo>
                    <a:pt x="235039" y="0"/>
                  </a:lnTo>
                  <a:cubicBezTo>
                    <a:pt x="236092" y="36999"/>
                    <a:pt x="242417" y="73658"/>
                    <a:pt x="253822" y="108871"/>
                  </a:cubicBezTo>
                  <a:cubicBezTo>
                    <a:pt x="202141" y="131464"/>
                    <a:pt x="157116" y="166935"/>
                    <a:pt x="123053" y="211893"/>
                  </a:cubicBezTo>
                  <a:lnTo>
                    <a:pt x="0" y="131445"/>
                  </a:lnTo>
                  <a:cubicBezTo>
                    <a:pt x="0" y="190205"/>
                    <a:pt x="28004" y="280988"/>
                    <a:pt x="28004" y="280988"/>
                  </a:cubicBezTo>
                  <a:cubicBezTo>
                    <a:pt x="28004" y="280988"/>
                    <a:pt x="0" y="371789"/>
                    <a:pt x="0" y="430530"/>
                  </a:cubicBezTo>
                  <a:lnTo>
                    <a:pt x="123053" y="350063"/>
                  </a:lnTo>
                  <a:cubicBezTo>
                    <a:pt x="157111" y="395027"/>
                    <a:pt x="202132" y="430504"/>
                    <a:pt x="253813" y="453104"/>
                  </a:cubicBezTo>
                  <a:cubicBezTo>
                    <a:pt x="242410" y="488317"/>
                    <a:pt x="236089" y="524977"/>
                    <a:pt x="235039" y="561975"/>
                  </a:cubicBezTo>
                  <a:lnTo>
                    <a:pt x="370942" y="479898"/>
                  </a:lnTo>
                  <a:cubicBezTo>
                    <a:pt x="375342" y="480070"/>
                    <a:pt x="379714" y="480403"/>
                    <a:pt x="384162" y="480403"/>
                  </a:cubicBezTo>
                  <a:cubicBezTo>
                    <a:pt x="477185" y="480386"/>
                    <a:pt x="565785" y="440695"/>
                    <a:pt x="627726" y="371294"/>
                  </a:cubicBezTo>
                  <a:lnTo>
                    <a:pt x="514350" y="285750"/>
                  </a:lnTo>
                  <a:close/>
                  <a:moveTo>
                    <a:pt x="500062" y="213760"/>
                  </a:moveTo>
                  <a:cubicBezTo>
                    <a:pt x="492172" y="213760"/>
                    <a:pt x="485775" y="207363"/>
                    <a:pt x="485775" y="199473"/>
                  </a:cubicBezTo>
                  <a:cubicBezTo>
                    <a:pt x="485775" y="191582"/>
                    <a:pt x="492172" y="185185"/>
                    <a:pt x="500062" y="185185"/>
                  </a:cubicBezTo>
                  <a:cubicBezTo>
                    <a:pt x="507953" y="185185"/>
                    <a:pt x="514350" y="191582"/>
                    <a:pt x="514350" y="199473"/>
                  </a:cubicBezTo>
                  <a:cubicBezTo>
                    <a:pt x="514350" y="207363"/>
                    <a:pt x="507953" y="213760"/>
                    <a:pt x="500062" y="21376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DCC68DF6-FC76-4A67-BFA2-3105DC28839E}"/>
                </a:ext>
              </a:extLst>
            </p:cNvPr>
            <p:cNvSpPr/>
            <p:nvPr/>
          </p:nvSpPr>
          <p:spPr>
            <a:xfrm>
              <a:off x="10240460" y="5039466"/>
              <a:ext cx="303018" cy="220828"/>
            </a:xfrm>
            <a:custGeom>
              <a:avLst/>
              <a:gdLst>
                <a:gd name="connsiteX0" fmla="*/ 637804 w 637803"/>
                <a:gd name="connsiteY0" fmla="*/ 202235 h 561975"/>
                <a:gd name="connsiteX1" fmla="*/ 384153 w 637803"/>
                <a:gd name="connsiteY1" fmla="*/ 81572 h 561975"/>
                <a:gd name="connsiteX2" fmla="*/ 370932 w 637803"/>
                <a:gd name="connsiteY2" fmla="*/ 82077 h 561975"/>
                <a:gd name="connsiteX3" fmla="*/ 235039 w 637803"/>
                <a:gd name="connsiteY3" fmla="*/ 0 h 561975"/>
                <a:gd name="connsiteX4" fmla="*/ 253822 w 637803"/>
                <a:gd name="connsiteY4" fmla="*/ 108871 h 561975"/>
                <a:gd name="connsiteX5" fmla="*/ 123053 w 637803"/>
                <a:gd name="connsiteY5" fmla="*/ 211893 h 561975"/>
                <a:gd name="connsiteX6" fmla="*/ 0 w 637803"/>
                <a:gd name="connsiteY6" fmla="*/ 131445 h 561975"/>
                <a:gd name="connsiteX7" fmla="*/ 28004 w 637803"/>
                <a:gd name="connsiteY7" fmla="*/ 280988 h 561975"/>
                <a:gd name="connsiteX8" fmla="*/ 0 w 637803"/>
                <a:gd name="connsiteY8" fmla="*/ 430530 h 561975"/>
                <a:gd name="connsiteX9" fmla="*/ 123053 w 637803"/>
                <a:gd name="connsiteY9" fmla="*/ 350063 h 561975"/>
                <a:gd name="connsiteX10" fmla="*/ 253813 w 637803"/>
                <a:gd name="connsiteY10" fmla="*/ 453104 h 561975"/>
                <a:gd name="connsiteX11" fmla="*/ 235039 w 637803"/>
                <a:gd name="connsiteY11" fmla="*/ 561975 h 561975"/>
                <a:gd name="connsiteX12" fmla="*/ 370942 w 637803"/>
                <a:gd name="connsiteY12" fmla="*/ 479898 h 561975"/>
                <a:gd name="connsiteX13" fmla="*/ 384162 w 637803"/>
                <a:gd name="connsiteY13" fmla="*/ 480403 h 561975"/>
                <a:gd name="connsiteX14" fmla="*/ 627726 w 637803"/>
                <a:gd name="connsiteY14" fmla="*/ 371294 h 561975"/>
                <a:gd name="connsiteX15" fmla="*/ 514350 w 637803"/>
                <a:gd name="connsiteY15" fmla="*/ 285750 h 561975"/>
                <a:gd name="connsiteX16" fmla="*/ 500062 w 637803"/>
                <a:gd name="connsiteY16" fmla="*/ 213760 h 561975"/>
                <a:gd name="connsiteX17" fmla="*/ 485775 w 637803"/>
                <a:gd name="connsiteY17" fmla="*/ 199473 h 561975"/>
                <a:gd name="connsiteX18" fmla="*/ 500062 w 637803"/>
                <a:gd name="connsiteY18" fmla="*/ 185185 h 561975"/>
                <a:gd name="connsiteX19" fmla="*/ 514350 w 637803"/>
                <a:gd name="connsiteY19" fmla="*/ 199473 h 561975"/>
                <a:gd name="connsiteX20" fmla="*/ 500062 w 637803"/>
                <a:gd name="connsiteY20" fmla="*/ 213760 h 561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37803" h="561975">
                  <a:moveTo>
                    <a:pt x="637804" y="202235"/>
                  </a:moveTo>
                  <a:cubicBezTo>
                    <a:pt x="575716" y="125898"/>
                    <a:pt x="482552" y="81579"/>
                    <a:pt x="384153" y="81572"/>
                  </a:cubicBezTo>
                  <a:cubicBezTo>
                    <a:pt x="379705" y="81572"/>
                    <a:pt x="375333" y="81905"/>
                    <a:pt x="370932" y="82077"/>
                  </a:cubicBezTo>
                  <a:lnTo>
                    <a:pt x="235039" y="0"/>
                  </a:lnTo>
                  <a:cubicBezTo>
                    <a:pt x="236092" y="36999"/>
                    <a:pt x="242417" y="73658"/>
                    <a:pt x="253822" y="108871"/>
                  </a:cubicBezTo>
                  <a:cubicBezTo>
                    <a:pt x="202141" y="131464"/>
                    <a:pt x="157116" y="166935"/>
                    <a:pt x="123053" y="211893"/>
                  </a:cubicBezTo>
                  <a:lnTo>
                    <a:pt x="0" y="131445"/>
                  </a:lnTo>
                  <a:cubicBezTo>
                    <a:pt x="0" y="190205"/>
                    <a:pt x="28004" y="280988"/>
                    <a:pt x="28004" y="280988"/>
                  </a:cubicBezTo>
                  <a:cubicBezTo>
                    <a:pt x="28004" y="280988"/>
                    <a:pt x="0" y="371789"/>
                    <a:pt x="0" y="430530"/>
                  </a:cubicBezTo>
                  <a:lnTo>
                    <a:pt x="123053" y="350063"/>
                  </a:lnTo>
                  <a:cubicBezTo>
                    <a:pt x="157111" y="395027"/>
                    <a:pt x="202132" y="430504"/>
                    <a:pt x="253813" y="453104"/>
                  </a:cubicBezTo>
                  <a:cubicBezTo>
                    <a:pt x="242410" y="488317"/>
                    <a:pt x="236089" y="524977"/>
                    <a:pt x="235039" y="561975"/>
                  </a:cubicBezTo>
                  <a:lnTo>
                    <a:pt x="370942" y="479898"/>
                  </a:lnTo>
                  <a:cubicBezTo>
                    <a:pt x="375342" y="480070"/>
                    <a:pt x="379714" y="480403"/>
                    <a:pt x="384162" y="480403"/>
                  </a:cubicBezTo>
                  <a:cubicBezTo>
                    <a:pt x="477185" y="480386"/>
                    <a:pt x="565785" y="440695"/>
                    <a:pt x="627726" y="371294"/>
                  </a:cubicBezTo>
                  <a:lnTo>
                    <a:pt x="514350" y="285750"/>
                  </a:lnTo>
                  <a:close/>
                  <a:moveTo>
                    <a:pt x="500062" y="213760"/>
                  </a:moveTo>
                  <a:cubicBezTo>
                    <a:pt x="492172" y="213760"/>
                    <a:pt x="485775" y="207363"/>
                    <a:pt x="485775" y="199473"/>
                  </a:cubicBezTo>
                  <a:cubicBezTo>
                    <a:pt x="485775" y="191582"/>
                    <a:pt x="492172" y="185185"/>
                    <a:pt x="500062" y="185185"/>
                  </a:cubicBezTo>
                  <a:cubicBezTo>
                    <a:pt x="507953" y="185185"/>
                    <a:pt x="514350" y="191582"/>
                    <a:pt x="514350" y="199473"/>
                  </a:cubicBezTo>
                  <a:cubicBezTo>
                    <a:pt x="514350" y="207363"/>
                    <a:pt x="507953" y="213760"/>
                    <a:pt x="500062" y="21376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Multiplication Sign 55">
              <a:extLst>
                <a:ext uri="{FF2B5EF4-FFF2-40B4-BE49-F238E27FC236}">
                  <a16:creationId xmlns:a16="http://schemas.microsoft.com/office/drawing/2014/main" id="{6B595CC7-C0AC-4A91-B614-CA8BA8094045}"/>
                </a:ext>
              </a:extLst>
            </p:cNvPr>
            <p:cNvSpPr/>
            <p:nvPr/>
          </p:nvSpPr>
          <p:spPr>
            <a:xfrm>
              <a:off x="9358326" y="4985603"/>
              <a:ext cx="436880" cy="436880"/>
            </a:xfrm>
            <a:prstGeom prst="mathMultiply">
              <a:avLst/>
            </a:prstGeom>
            <a:solidFill>
              <a:srgbClr val="C83A39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5E5EAB5D-67EE-451B-B088-C75796A876BF}"/>
              </a:ext>
            </a:extLst>
          </p:cNvPr>
          <p:cNvGrpSpPr/>
          <p:nvPr/>
        </p:nvGrpSpPr>
        <p:grpSpPr>
          <a:xfrm>
            <a:off x="8429403" y="1008834"/>
            <a:ext cx="1904582" cy="1006510"/>
            <a:chOff x="6006180" y="4040042"/>
            <a:chExt cx="1904582" cy="1006510"/>
          </a:xfrm>
        </p:grpSpPr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ADC33540-A35B-45AB-BF0A-A02DBCD6E1AC}"/>
                </a:ext>
              </a:extLst>
            </p:cNvPr>
            <p:cNvSpPr/>
            <p:nvPr/>
          </p:nvSpPr>
          <p:spPr>
            <a:xfrm flipV="1">
              <a:off x="6198279" y="4255921"/>
              <a:ext cx="1225686" cy="582873"/>
            </a:xfrm>
            <a:custGeom>
              <a:avLst/>
              <a:gdLst>
                <a:gd name="connsiteX0" fmla="*/ 47172 w 689198"/>
                <a:gd name="connsiteY0" fmla="*/ 0 h 642026"/>
                <a:gd name="connsiteX1" fmla="*/ 66628 w 689198"/>
                <a:gd name="connsiteY1" fmla="*/ 535022 h 642026"/>
                <a:gd name="connsiteX2" fmla="*/ 689198 w 689198"/>
                <a:gd name="connsiteY2" fmla="*/ 642026 h 642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89198" h="642026">
                  <a:moveTo>
                    <a:pt x="47172" y="0"/>
                  </a:moveTo>
                  <a:cubicBezTo>
                    <a:pt x="3398" y="214009"/>
                    <a:pt x="-40376" y="428018"/>
                    <a:pt x="66628" y="535022"/>
                  </a:cubicBezTo>
                  <a:cubicBezTo>
                    <a:pt x="173632" y="642026"/>
                    <a:pt x="403853" y="624192"/>
                    <a:pt x="689198" y="642026"/>
                  </a:cubicBezTo>
                </a:path>
              </a:pathLst>
            </a:custGeom>
            <a:noFill/>
            <a:ln w="57150"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B0625541-20CC-44BE-B282-E70292B5CD2F}"/>
                </a:ext>
              </a:extLst>
            </p:cNvPr>
            <p:cNvSpPr/>
            <p:nvPr/>
          </p:nvSpPr>
          <p:spPr>
            <a:xfrm>
              <a:off x="6146028" y="4887168"/>
              <a:ext cx="188304" cy="159384"/>
            </a:xfrm>
            <a:custGeom>
              <a:avLst/>
              <a:gdLst>
                <a:gd name="connsiteX0" fmla="*/ 637804 w 637803"/>
                <a:gd name="connsiteY0" fmla="*/ 202235 h 561975"/>
                <a:gd name="connsiteX1" fmla="*/ 384153 w 637803"/>
                <a:gd name="connsiteY1" fmla="*/ 81572 h 561975"/>
                <a:gd name="connsiteX2" fmla="*/ 370932 w 637803"/>
                <a:gd name="connsiteY2" fmla="*/ 82077 h 561975"/>
                <a:gd name="connsiteX3" fmla="*/ 235039 w 637803"/>
                <a:gd name="connsiteY3" fmla="*/ 0 h 561975"/>
                <a:gd name="connsiteX4" fmla="*/ 253822 w 637803"/>
                <a:gd name="connsiteY4" fmla="*/ 108871 h 561975"/>
                <a:gd name="connsiteX5" fmla="*/ 123053 w 637803"/>
                <a:gd name="connsiteY5" fmla="*/ 211893 h 561975"/>
                <a:gd name="connsiteX6" fmla="*/ 0 w 637803"/>
                <a:gd name="connsiteY6" fmla="*/ 131445 h 561975"/>
                <a:gd name="connsiteX7" fmla="*/ 28004 w 637803"/>
                <a:gd name="connsiteY7" fmla="*/ 280988 h 561975"/>
                <a:gd name="connsiteX8" fmla="*/ 0 w 637803"/>
                <a:gd name="connsiteY8" fmla="*/ 430530 h 561975"/>
                <a:gd name="connsiteX9" fmla="*/ 123053 w 637803"/>
                <a:gd name="connsiteY9" fmla="*/ 350063 h 561975"/>
                <a:gd name="connsiteX10" fmla="*/ 253813 w 637803"/>
                <a:gd name="connsiteY10" fmla="*/ 453104 h 561975"/>
                <a:gd name="connsiteX11" fmla="*/ 235039 w 637803"/>
                <a:gd name="connsiteY11" fmla="*/ 561975 h 561975"/>
                <a:gd name="connsiteX12" fmla="*/ 370942 w 637803"/>
                <a:gd name="connsiteY12" fmla="*/ 479898 h 561975"/>
                <a:gd name="connsiteX13" fmla="*/ 384162 w 637803"/>
                <a:gd name="connsiteY13" fmla="*/ 480403 h 561975"/>
                <a:gd name="connsiteX14" fmla="*/ 627726 w 637803"/>
                <a:gd name="connsiteY14" fmla="*/ 371294 h 561975"/>
                <a:gd name="connsiteX15" fmla="*/ 514350 w 637803"/>
                <a:gd name="connsiteY15" fmla="*/ 285750 h 561975"/>
                <a:gd name="connsiteX16" fmla="*/ 500062 w 637803"/>
                <a:gd name="connsiteY16" fmla="*/ 213760 h 561975"/>
                <a:gd name="connsiteX17" fmla="*/ 485775 w 637803"/>
                <a:gd name="connsiteY17" fmla="*/ 199473 h 561975"/>
                <a:gd name="connsiteX18" fmla="*/ 500062 w 637803"/>
                <a:gd name="connsiteY18" fmla="*/ 185185 h 561975"/>
                <a:gd name="connsiteX19" fmla="*/ 514350 w 637803"/>
                <a:gd name="connsiteY19" fmla="*/ 199473 h 561975"/>
                <a:gd name="connsiteX20" fmla="*/ 500062 w 637803"/>
                <a:gd name="connsiteY20" fmla="*/ 213760 h 561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37803" h="561975">
                  <a:moveTo>
                    <a:pt x="637804" y="202235"/>
                  </a:moveTo>
                  <a:cubicBezTo>
                    <a:pt x="575716" y="125898"/>
                    <a:pt x="482552" y="81579"/>
                    <a:pt x="384153" y="81572"/>
                  </a:cubicBezTo>
                  <a:cubicBezTo>
                    <a:pt x="379705" y="81572"/>
                    <a:pt x="375333" y="81905"/>
                    <a:pt x="370932" y="82077"/>
                  </a:cubicBezTo>
                  <a:lnTo>
                    <a:pt x="235039" y="0"/>
                  </a:lnTo>
                  <a:cubicBezTo>
                    <a:pt x="236092" y="36999"/>
                    <a:pt x="242417" y="73658"/>
                    <a:pt x="253822" y="108871"/>
                  </a:cubicBezTo>
                  <a:cubicBezTo>
                    <a:pt x="202141" y="131464"/>
                    <a:pt x="157116" y="166935"/>
                    <a:pt x="123053" y="211893"/>
                  </a:cubicBezTo>
                  <a:lnTo>
                    <a:pt x="0" y="131445"/>
                  </a:lnTo>
                  <a:cubicBezTo>
                    <a:pt x="0" y="190205"/>
                    <a:pt x="28004" y="280988"/>
                    <a:pt x="28004" y="280988"/>
                  </a:cubicBezTo>
                  <a:cubicBezTo>
                    <a:pt x="28004" y="280988"/>
                    <a:pt x="0" y="371789"/>
                    <a:pt x="0" y="430530"/>
                  </a:cubicBezTo>
                  <a:lnTo>
                    <a:pt x="123053" y="350063"/>
                  </a:lnTo>
                  <a:cubicBezTo>
                    <a:pt x="157111" y="395027"/>
                    <a:pt x="202132" y="430504"/>
                    <a:pt x="253813" y="453104"/>
                  </a:cubicBezTo>
                  <a:cubicBezTo>
                    <a:pt x="242410" y="488317"/>
                    <a:pt x="236089" y="524977"/>
                    <a:pt x="235039" y="561975"/>
                  </a:cubicBezTo>
                  <a:lnTo>
                    <a:pt x="370942" y="479898"/>
                  </a:lnTo>
                  <a:cubicBezTo>
                    <a:pt x="375342" y="480070"/>
                    <a:pt x="379714" y="480403"/>
                    <a:pt x="384162" y="480403"/>
                  </a:cubicBezTo>
                  <a:cubicBezTo>
                    <a:pt x="477185" y="480386"/>
                    <a:pt x="565785" y="440695"/>
                    <a:pt x="627726" y="371294"/>
                  </a:cubicBezTo>
                  <a:lnTo>
                    <a:pt x="514350" y="285750"/>
                  </a:lnTo>
                  <a:close/>
                  <a:moveTo>
                    <a:pt x="500062" y="213760"/>
                  </a:moveTo>
                  <a:cubicBezTo>
                    <a:pt x="492172" y="213760"/>
                    <a:pt x="485775" y="207363"/>
                    <a:pt x="485775" y="199473"/>
                  </a:cubicBezTo>
                  <a:cubicBezTo>
                    <a:pt x="485775" y="191582"/>
                    <a:pt x="492172" y="185185"/>
                    <a:pt x="500062" y="185185"/>
                  </a:cubicBezTo>
                  <a:cubicBezTo>
                    <a:pt x="507953" y="185185"/>
                    <a:pt x="514350" y="191582"/>
                    <a:pt x="514350" y="199473"/>
                  </a:cubicBezTo>
                  <a:cubicBezTo>
                    <a:pt x="514350" y="207363"/>
                    <a:pt x="507953" y="213760"/>
                    <a:pt x="500062" y="21376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FF04AB12-00CC-43D8-B3B8-10AC3AC3A9B9}"/>
                </a:ext>
              </a:extLst>
            </p:cNvPr>
            <p:cNvSpPr/>
            <p:nvPr/>
          </p:nvSpPr>
          <p:spPr>
            <a:xfrm>
              <a:off x="6006180" y="4098508"/>
              <a:ext cx="468000" cy="468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3AB4581B-38FC-47ED-BFCF-274283E61530}"/>
                </a:ext>
              </a:extLst>
            </p:cNvPr>
            <p:cNvSpPr/>
            <p:nvPr/>
          </p:nvSpPr>
          <p:spPr>
            <a:xfrm>
              <a:off x="7442762" y="4040042"/>
              <a:ext cx="468000" cy="468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29C81AD4-7828-4B9E-9838-441CA5FF6E56}"/>
                </a:ext>
              </a:extLst>
            </p:cNvPr>
            <p:cNvSpPr/>
            <p:nvPr/>
          </p:nvSpPr>
          <p:spPr>
            <a:xfrm>
              <a:off x="7483296" y="4133052"/>
              <a:ext cx="386932" cy="281980"/>
            </a:xfrm>
            <a:custGeom>
              <a:avLst/>
              <a:gdLst>
                <a:gd name="connsiteX0" fmla="*/ 637804 w 637803"/>
                <a:gd name="connsiteY0" fmla="*/ 202235 h 561975"/>
                <a:gd name="connsiteX1" fmla="*/ 384153 w 637803"/>
                <a:gd name="connsiteY1" fmla="*/ 81572 h 561975"/>
                <a:gd name="connsiteX2" fmla="*/ 370932 w 637803"/>
                <a:gd name="connsiteY2" fmla="*/ 82077 h 561975"/>
                <a:gd name="connsiteX3" fmla="*/ 235039 w 637803"/>
                <a:gd name="connsiteY3" fmla="*/ 0 h 561975"/>
                <a:gd name="connsiteX4" fmla="*/ 253822 w 637803"/>
                <a:gd name="connsiteY4" fmla="*/ 108871 h 561975"/>
                <a:gd name="connsiteX5" fmla="*/ 123053 w 637803"/>
                <a:gd name="connsiteY5" fmla="*/ 211893 h 561975"/>
                <a:gd name="connsiteX6" fmla="*/ 0 w 637803"/>
                <a:gd name="connsiteY6" fmla="*/ 131445 h 561975"/>
                <a:gd name="connsiteX7" fmla="*/ 28004 w 637803"/>
                <a:gd name="connsiteY7" fmla="*/ 280988 h 561975"/>
                <a:gd name="connsiteX8" fmla="*/ 0 w 637803"/>
                <a:gd name="connsiteY8" fmla="*/ 430530 h 561975"/>
                <a:gd name="connsiteX9" fmla="*/ 123053 w 637803"/>
                <a:gd name="connsiteY9" fmla="*/ 350063 h 561975"/>
                <a:gd name="connsiteX10" fmla="*/ 253813 w 637803"/>
                <a:gd name="connsiteY10" fmla="*/ 453104 h 561975"/>
                <a:gd name="connsiteX11" fmla="*/ 235039 w 637803"/>
                <a:gd name="connsiteY11" fmla="*/ 561975 h 561975"/>
                <a:gd name="connsiteX12" fmla="*/ 370942 w 637803"/>
                <a:gd name="connsiteY12" fmla="*/ 479898 h 561975"/>
                <a:gd name="connsiteX13" fmla="*/ 384162 w 637803"/>
                <a:gd name="connsiteY13" fmla="*/ 480403 h 561975"/>
                <a:gd name="connsiteX14" fmla="*/ 627726 w 637803"/>
                <a:gd name="connsiteY14" fmla="*/ 371294 h 561975"/>
                <a:gd name="connsiteX15" fmla="*/ 514350 w 637803"/>
                <a:gd name="connsiteY15" fmla="*/ 285750 h 561975"/>
                <a:gd name="connsiteX16" fmla="*/ 500062 w 637803"/>
                <a:gd name="connsiteY16" fmla="*/ 213760 h 561975"/>
                <a:gd name="connsiteX17" fmla="*/ 485775 w 637803"/>
                <a:gd name="connsiteY17" fmla="*/ 199473 h 561975"/>
                <a:gd name="connsiteX18" fmla="*/ 500062 w 637803"/>
                <a:gd name="connsiteY18" fmla="*/ 185185 h 561975"/>
                <a:gd name="connsiteX19" fmla="*/ 514350 w 637803"/>
                <a:gd name="connsiteY19" fmla="*/ 199473 h 561975"/>
                <a:gd name="connsiteX20" fmla="*/ 500062 w 637803"/>
                <a:gd name="connsiteY20" fmla="*/ 213760 h 561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37803" h="561975">
                  <a:moveTo>
                    <a:pt x="637804" y="202235"/>
                  </a:moveTo>
                  <a:cubicBezTo>
                    <a:pt x="575716" y="125898"/>
                    <a:pt x="482552" y="81579"/>
                    <a:pt x="384153" y="81572"/>
                  </a:cubicBezTo>
                  <a:cubicBezTo>
                    <a:pt x="379705" y="81572"/>
                    <a:pt x="375333" y="81905"/>
                    <a:pt x="370932" y="82077"/>
                  </a:cubicBezTo>
                  <a:lnTo>
                    <a:pt x="235039" y="0"/>
                  </a:lnTo>
                  <a:cubicBezTo>
                    <a:pt x="236092" y="36999"/>
                    <a:pt x="242417" y="73658"/>
                    <a:pt x="253822" y="108871"/>
                  </a:cubicBezTo>
                  <a:cubicBezTo>
                    <a:pt x="202141" y="131464"/>
                    <a:pt x="157116" y="166935"/>
                    <a:pt x="123053" y="211893"/>
                  </a:cubicBezTo>
                  <a:lnTo>
                    <a:pt x="0" y="131445"/>
                  </a:lnTo>
                  <a:cubicBezTo>
                    <a:pt x="0" y="190205"/>
                    <a:pt x="28004" y="280988"/>
                    <a:pt x="28004" y="280988"/>
                  </a:cubicBezTo>
                  <a:cubicBezTo>
                    <a:pt x="28004" y="280988"/>
                    <a:pt x="0" y="371789"/>
                    <a:pt x="0" y="430530"/>
                  </a:cubicBezTo>
                  <a:lnTo>
                    <a:pt x="123053" y="350063"/>
                  </a:lnTo>
                  <a:cubicBezTo>
                    <a:pt x="157111" y="395027"/>
                    <a:pt x="202132" y="430504"/>
                    <a:pt x="253813" y="453104"/>
                  </a:cubicBezTo>
                  <a:cubicBezTo>
                    <a:pt x="242410" y="488317"/>
                    <a:pt x="236089" y="524977"/>
                    <a:pt x="235039" y="561975"/>
                  </a:cubicBezTo>
                  <a:lnTo>
                    <a:pt x="370942" y="479898"/>
                  </a:lnTo>
                  <a:cubicBezTo>
                    <a:pt x="375342" y="480070"/>
                    <a:pt x="379714" y="480403"/>
                    <a:pt x="384162" y="480403"/>
                  </a:cubicBezTo>
                  <a:cubicBezTo>
                    <a:pt x="477185" y="480386"/>
                    <a:pt x="565785" y="440695"/>
                    <a:pt x="627726" y="371294"/>
                  </a:cubicBezTo>
                  <a:lnTo>
                    <a:pt x="514350" y="285750"/>
                  </a:lnTo>
                  <a:close/>
                  <a:moveTo>
                    <a:pt x="500062" y="213760"/>
                  </a:moveTo>
                  <a:cubicBezTo>
                    <a:pt x="492172" y="213760"/>
                    <a:pt x="485775" y="207363"/>
                    <a:pt x="485775" y="199473"/>
                  </a:cubicBezTo>
                  <a:cubicBezTo>
                    <a:pt x="485775" y="191582"/>
                    <a:pt x="492172" y="185185"/>
                    <a:pt x="500062" y="185185"/>
                  </a:cubicBezTo>
                  <a:cubicBezTo>
                    <a:pt x="507953" y="185185"/>
                    <a:pt x="514350" y="191582"/>
                    <a:pt x="514350" y="199473"/>
                  </a:cubicBezTo>
                  <a:cubicBezTo>
                    <a:pt x="514350" y="207363"/>
                    <a:pt x="507953" y="213760"/>
                    <a:pt x="500062" y="21376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Multiplication Sign 62">
              <a:extLst>
                <a:ext uri="{FF2B5EF4-FFF2-40B4-BE49-F238E27FC236}">
                  <a16:creationId xmlns:a16="http://schemas.microsoft.com/office/drawing/2014/main" id="{AEBF24D9-C5D2-4E35-92F0-4C420284C530}"/>
                </a:ext>
              </a:extLst>
            </p:cNvPr>
            <p:cNvSpPr/>
            <p:nvPr/>
          </p:nvSpPr>
          <p:spPr>
            <a:xfrm flipH="1">
              <a:off x="6677504" y="4127855"/>
              <a:ext cx="404456" cy="299682"/>
            </a:xfrm>
            <a:custGeom>
              <a:avLst/>
              <a:gdLst>
                <a:gd name="connsiteX0" fmla="*/ 68599 w 436880"/>
                <a:gd name="connsiteY0" fmla="*/ 141257 h 436880"/>
                <a:gd name="connsiteX1" fmla="*/ 141257 w 436880"/>
                <a:gd name="connsiteY1" fmla="*/ 68599 h 436880"/>
                <a:gd name="connsiteX2" fmla="*/ 218440 w 436880"/>
                <a:gd name="connsiteY2" fmla="*/ 145782 h 436880"/>
                <a:gd name="connsiteX3" fmla="*/ 295623 w 436880"/>
                <a:gd name="connsiteY3" fmla="*/ 68599 h 436880"/>
                <a:gd name="connsiteX4" fmla="*/ 368281 w 436880"/>
                <a:gd name="connsiteY4" fmla="*/ 141257 h 436880"/>
                <a:gd name="connsiteX5" fmla="*/ 291098 w 436880"/>
                <a:gd name="connsiteY5" fmla="*/ 218440 h 436880"/>
                <a:gd name="connsiteX6" fmla="*/ 368281 w 436880"/>
                <a:gd name="connsiteY6" fmla="*/ 295623 h 436880"/>
                <a:gd name="connsiteX7" fmla="*/ 295623 w 436880"/>
                <a:gd name="connsiteY7" fmla="*/ 368281 h 436880"/>
                <a:gd name="connsiteX8" fmla="*/ 218440 w 436880"/>
                <a:gd name="connsiteY8" fmla="*/ 291098 h 436880"/>
                <a:gd name="connsiteX9" fmla="*/ 141257 w 436880"/>
                <a:gd name="connsiteY9" fmla="*/ 368281 h 436880"/>
                <a:gd name="connsiteX10" fmla="*/ 68599 w 436880"/>
                <a:gd name="connsiteY10" fmla="*/ 295623 h 436880"/>
                <a:gd name="connsiteX11" fmla="*/ 145782 w 436880"/>
                <a:gd name="connsiteY11" fmla="*/ 218440 h 436880"/>
                <a:gd name="connsiteX12" fmla="*/ 68599 w 436880"/>
                <a:gd name="connsiteY12" fmla="*/ 141257 h 436880"/>
                <a:gd name="connsiteX0" fmla="*/ 0 w 299682"/>
                <a:gd name="connsiteY0" fmla="*/ 72658 h 299682"/>
                <a:gd name="connsiteX1" fmla="*/ 72658 w 299682"/>
                <a:gd name="connsiteY1" fmla="*/ 0 h 299682"/>
                <a:gd name="connsiteX2" fmla="*/ 149841 w 299682"/>
                <a:gd name="connsiteY2" fmla="*/ 77183 h 299682"/>
                <a:gd name="connsiteX3" fmla="*/ 227024 w 299682"/>
                <a:gd name="connsiteY3" fmla="*/ 0 h 299682"/>
                <a:gd name="connsiteX4" fmla="*/ 299682 w 299682"/>
                <a:gd name="connsiteY4" fmla="*/ 72658 h 299682"/>
                <a:gd name="connsiteX5" fmla="*/ 222499 w 299682"/>
                <a:gd name="connsiteY5" fmla="*/ 149841 h 299682"/>
                <a:gd name="connsiteX6" fmla="*/ 299682 w 299682"/>
                <a:gd name="connsiteY6" fmla="*/ 227024 h 299682"/>
                <a:gd name="connsiteX7" fmla="*/ 227024 w 299682"/>
                <a:gd name="connsiteY7" fmla="*/ 299682 h 299682"/>
                <a:gd name="connsiteX8" fmla="*/ 149841 w 299682"/>
                <a:gd name="connsiteY8" fmla="*/ 222499 h 299682"/>
                <a:gd name="connsiteX9" fmla="*/ 191721 w 299682"/>
                <a:gd name="connsiteY9" fmla="*/ 209194 h 299682"/>
                <a:gd name="connsiteX10" fmla="*/ 0 w 299682"/>
                <a:gd name="connsiteY10" fmla="*/ 227024 h 299682"/>
                <a:gd name="connsiteX11" fmla="*/ 77183 w 299682"/>
                <a:gd name="connsiteY11" fmla="*/ 149841 h 299682"/>
                <a:gd name="connsiteX12" fmla="*/ 0 w 299682"/>
                <a:gd name="connsiteY12" fmla="*/ 72658 h 299682"/>
                <a:gd name="connsiteX0" fmla="*/ 0 w 299682"/>
                <a:gd name="connsiteY0" fmla="*/ 72658 h 299682"/>
                <a:gd name="connsiteX1" fmla="*/ 72658 w 299682"/>
                <a:gd name="connsiteY1" fmla="*/ 0 h 299682"/>
                <a:gd name="connsiteX2" fmla="*/ 149841 w 299682"/>
                <a:gd name="connsiteY2" fmla="*/ 77183 h 299682"/>
                <a:gd name="connsiteX3" fmla="*/ 227024 w 299682"/>
                <a:gd name="connsiteY3" fmla="*/ 0 h 299682"/>
                <a:gd name="connsiteX4" fmla="*/ 299682 w 299682"/>
                <a:gd name="connsiteY4" fmla="*/ 72658 h 299682"/>
                <a:gd name="connsiteX5" fmla="*/ 222499 w 299682"/>
                <a:gd name="connsiteY5" fmla="*/ 149841 h 299682"/>
                <a:gd name="connsiteX6" fmla="*/ 299682 w 299682"/>
                <a:gd name="connsiteY6" fmla="*/ 227024 h 299682"/>
                <a:gd name="connsiteX7" fmla="*/ 227024 w 299682"/>
                <a:gd name="connsiteY7" fmla="*/ 299682 h 299682"/>
                <a:gd name="connsiteX8" fmla="*/ 149841 w 299682"/>
                <a:gd name="connsiteY8" fmla="*/ 222499 h 299682"/>
                <a:gd name="connsiteX9" fmla="*/ 191721 w 299682"/>
                <a:gd name="connsiteY9" fmla="*/ 209194 h 299682"/>
                <a:gd name="connsiteX10" fmla="*/ 80963 w 299682"/>
                <a:gd name="connsiteY10" fmla="*/ 146062 h 299682"/>
                <a:gd name="connsiteX11" fmla="*/ 77183 w 299682"/>
                <a:gd name="connsiteY11" fmla="*/ 149841 h 299682"/>
                <a:gd name="connsiteX12" fmla="*/ 0 w 299682"/>
                <a:gd name="connsiteY12" fmla="*/ 72658 h 299682"/>
                <a:gd name="connsiteX0" fmla="*/ 0 w 299682"/>
                <a:gd name="connsiteY0" fmla="*/ 72658 h 299682"/>
                <a:gd name="connsiteX1" fmla="*/ 72658 w 299682"/>
                <a:gd name="connsiteY1" fmla="*/ 0 h 299682"/>
                <a:gd name="connsiteX2" fmla="*/ 149841 w 299682"/>
                <a:gd name="connsiteY2" fmla="*/ 77183 h 299682"/>
                <a:gd name="connsiteX3" fmla="*/ 227024 w 299682"/>
                <a:gd name="connsiteY3" fmla="*/ 0 h 299682"/>
                <a:gd name="connsiteX4" fmla="*/ 299682 w 299682"/>
                <a:gd name="connsiteY4" fmla="*/ 72658 h 299682"/>
                <a:gd name="connsiteX5" fmla="*/ 222499 w 299682"/>
                <a:gd name="connsiteY5" fmla="*/ 149841 h 299682"/>
                <a:gd name="connsiteX6" fmla="*/ 299682 w 299682"/>
                <a:gd name="connsiteY6" fmla="*/ 227024 h 299682"/>
                <a:gd name="connsiteX7" fmla="*/ 227024 w 299682"/>
                <a:gd name="connsiteY7" fmla="*/ 299682 h 299682"/>
                <a:gd name="connsiteX8" fmla="*/ 149841 w 299682"/>
                <a:gd name="connsiteY8" fmla="*/ 222499 h 299682"/>
                <a:gd name="connsiteX9" fmla="*/ 160765 w 299682"/>
                <a:gd name="connsiteY9" fmla="*/ 233007 h 299682"/>
                <a:gd name="connsiteX10" fmla="*/ 80963 w 299682"/>
                <a:gd name="connsiteY10" fmla="*/ 146062 h 299682"/>
                <a:gd name="connsiteX11" fmla="*/ 77183 w 299682"/>
                <a:gd name="connsiteY11" fmla="*/ 149841 h 299682"/>
                <a:gd name="connsiteX12" fmla="*/ 0 w 299682"/>
                <a:gd name="connsiteY12" fmla="*/ 72658 h 299682"/>
                <a:gd name="connsiteX0" fmla="*/ 0 w 299682"/>
                <a:gd name="connsiteY0" fmla="*/ 72658 h 299682"/>
                <a:gd name="connsiteX1" fmla="*/ 72658 w 299682"/>
                <a:gd name="connsiteY1" fmla="*/ 0 h 299682"/>
                <a:gd name="connsiteX2" fmla="*/ 149841 w 299682"/>
                <a:gd name="connsiteY2" fmla="*/ 77183 h 299682"/>
                <a:gd name="connsiteX3" fmla="*/ 227024 w 299682"/>
                <a:gd name="connsiteY3" fmla="*/ 0 h 299682"/>
                <a:gd name="connsiteX4" fmla="*/ 299682 w 299682"/>
                <a:gd name="connsiteY4" fmla="*/ 72658 h 299682"/>
                <a:gd name="connsiteX5" fmla="*/ 222499 w 299682"/>
                <a:gd name="connsiteY5" fmla="*/ 149841 h 299682"/>
                <a:gd name="connsiteX6" fmla="*/ 299682 w 299682"/>
                <a:gd name="connsiteY6" fmla="*/ 227024 h 299682"/>
                <a:gd name="connsiteX7" fmla="*/ 227024 w 299682"/>
                <a:gd name="connsiteY7" fmla="*/ 299682 h 299682"/>
                <a:gd name="connsiteX8" fmla="*/ 149841 w 299682"/>
                <a:gd name="connsiteY8" fmla="*/ 222499 h 299682"/>
                <a:gd name="connsiteX9" fmla="*/ 80963 w 299682"/>
                <a:gd name="connsiteY9" fmla="*/ 146062 h 299682"/>
                <a:gd name="connsiteX10" fmla="*/ 77183 w 299682"/>
                <a:gd name="connsiteY10" fmla="*/ 149841 h 299682"/>
                <a:gd name="connsiteX11" fmla="*/ 0 w 299682"/>
                <a:gd name="connsiteY11" fmla="*/ 72658 h 299682"/>
                <a:gd name="connsiteX0" fmla="*/ 0 w 299682"/>
                <a:gd name="connsiteY0" fmla="*/ 72658 h 299682"/>
                <a:gd name="connsiteX1" fmla="*/ 72658 w 299682"/>
                <a:gd name="connsiteY1" fmla="*/ 0 h 299682"/>
                <a:gd name="connsiteX2" fmla="*/ 149841 w 299682"/>
                <a:gd name="connsiteY2" fmla="*/ 77183 h 299682"/>
                <a:gd name="connsiteX3" fmla="*/ 227024 w 299682"/>
                <a:gd name="connsiteY3" fmla="*/ 0 h 299682"/>
                <a:gd name="connsiteX4" fmla="*/ 299682 w 299682"/>
                <a:gd name="connsiteY4" fmla="*/ 72658 h 299682"/>
                <a:gd name="connsiteX5" fmla="*/ 222499 w 299682"/>
                <a:gd name="connsiteY5" fmla="*/ 149841 h 299682"/>
                <a:gd name="connsiteX6" fmla="*/ 299682 w 299682"/>
                <a:gd name="connsiteY6" fmla="*/ 227024 h 299682"/>
                <a:gd name="connsiteX7" fmla="*/ 227024 w 299682"/>
                <a:gd name="connsiteY7" fmla="*/ 299682 h 299682"/>
                <a:gd name="connsiteX8" fmla="*/ 80963 w 299682"/>
                <a:gd name="connsiteY8" fmla="*/ 146062 h 299682"/>
                <a:gd name="connsiteX9" fmla="*/ 77183 w 299682"/>
                <a:gd name="connsiteY9" fmla="*/ 149841 h 299682"/>
                <a:gd name="connsiteX10" fmla="*/ 0 w 299682"/>
                <a:gd name="connsiteY10" fmla="*/ 72658 h 299682"/>
                <a:gd name="connsiteX0" fmla="*/ 0 w 299682"/>
                <a:gd name="connsiteY0" fmla="*/ 72658 h 299682"/>
                <a:gd name="connsiteX1" fmla="*/ 72658 w 299682"/>
                <a:gd name="connsiteY1" fmla="*/ 0 h 299682"/>
                <a:gd name="connsiteX2" fmla="*/ 149841 w 299682"/>
                <a:gd name="connsiteY2" fmla="*/ 77183 h 299682"/>
                <a:gd name="connsiteX3" fmla="*/ 227024 w 299682"/>
                <a:gd name="connsiteY3" fmla="*/ 0 h 299682"/>
                <a:gd name="connsiteX4" fmla="*/ 299682 w 299682"/>
                <a:gd name="connsiteY4" fmla="*/ 72658 h 299682"/>
                <a:gd name="connsiteX5" fmla="*/ 222499 w 299682"/>
                <a:gd name="connsiteY5" fmla="*/ 149841 h 299682"/>
                <a:gd name="connsiteX6" fmla="*/ 299682 w 299682"/>
                <a:gd name="connsiteY6" fmla="*/ 227024 h 299682"/>
                <a:gd name="connsiteX7" fmla="*/ 227024 w 299682"/>
                <a:gd name="connsiteY7" fmla="*/ 299682 h 299682"/>
                <a:gd name="connsiteX8" fmla="*/ 80963 w 299682"/>
                <a:gd name="connsiteY8" fmla="*/ 146062 h 299682"/>
                <a:gd name="connsiteX9" fmla="*/ 0 w 299682"/>
                <a:gd name="connsiteY9" fmla="*/ 72658 h 299682"/>
                <a:gd name="connsiteX0" fmla="*/ 0 w 299682"/>
                <a:gd name="connsiteY0" fmla="*/ 72658 h 299682"/>
                <a:gd name="connsiteX1" fmla="*/ 72658 w 299682"/>
                <a:gd name="connsiteY1" fmla="*/ 0 h 299682"/>
                <a:gd name="connsiteX2" fmla="*/ 149841 w 299682"/>
                <a:gd name="connsiteY2" fmla="*/ 77183 h 299682"/>
                <a:gd name="connsiteX3" fmla="*/ 227024 w 299682"/>
                <a:gd name="connsiteY3" fmla="*/ 0 h 299682"/>
                <a:gd name="connsiteX4" fmla="*/ 299682 w 299682"/>
                <a:gd name="connsiteY4" fmla="*/ 72658 h 299682"/>
                <a:gd name="connsiteX5" fmla="*/ 222499 w 299682"/>
                <a:gd name="connsiteY5" fmla="*/ 149841 h 299682"/>
                <a:gd name="connsiteX6" fmla="*/ 299682 w 299682"/>
                <a:gd name="connsiteY6" fmla="*/ 227024 h 299682"/>
                <a:gd name="connsiteX7" fmla="*/ 227024 w 299682"/>
                <a:gd name="connsiteY7" fmla="*/ 299682 h 299682"/>
                <a:gd name="connsiteX8" fmla="*/ 0 w 299682"/>
                <a:gd name="connsiteY8" fmla="*/ 72658 h 299682"/>
                <a:gd name="connsiteX0" fmla="*/ 0 w 299682"/>
                <a:gd name="connsiteY0" fmla="*/ 72658 h 299682"/>
                <a:gd name="connsiteX1" fmla="*/ 72658 w 299682"/>
                <a:gd name="connsiteY1" fmla="*/ 0 h 299682"/>
                <a:gd name="connsiteX2" fmla="*/ 149841 w 299682"/>
                <a:gd name="connsiteY2" fmla="*/ 77183 h 299682"/>
                <a:gd name="connsiteX3" fmla="*/ 227024 w 299682"/>
                <a:gd name="connsiteY3" fmla="*/ 0 h 299682"/>
                <a:gd name="connsiteX4" fmla="*/ 299682 w 299682"/>
                <a:gd name="connsiteY4" fmla="*/ 72658 h 299682"/>
                <a:gd name="connsiteX5" fmla="*/ 222499 w 299682"/>
                <a:gd name="connsiteY5" fmla="*/ 149841 h 299682"/>
                <a:gd name="connsiteX6" fmla="*/ 299682 w 299682"/>
                <a:gd name="connsiteY6" fmla="*/ 227024 h 299682"/>
                <a:gd name="connsiteX7" fmla="*/ 227024 w 299682"/>
                <a:gd name="connsiteY7" fmla="*/ 299682 h 299682"/>
                <a:gd name="connsiteX8" fmla="*/ 0 w 299682"/>
                <a:gd name="connsiteY8" fmla="*/ 72658 h 299682"/>
                <a:gd name="connsiteX0" fmla="*/ 0 w 301081"/>
                <a:gd name="connsiteY0" fmla="*/ 72658 h 299682"/>
                <a:gd name="connsiteX1" fmla="*/ 72658 w 301081"/>
                <a:gd name="connsiteY1" fmla="*/ 0 h 299682"/>
                <a:gd name="connsiteX2" fmla="*/ 149841 w 301081"/>
                <a:gd name="connsiteY2" fmla="*/ 77183 h 299682"/>
                <a:gd name="connsiteX3" fmla="*/ 227024 w 301081"/>
                <a:gd name="connsiteY3" fmla="*/ 0 h 299682"/>
                <a:gd name="connsiteX4" fmla="*/ 299682 w 301081"/>
                <a:gd name="connsiteY4" fmla="*/ 72658 h 299682"/>
                <a:gd name="connsiteX5" fmla="*/ 301081 w 301081"/>
                <a:gd name="connsiteY5" fmla="*/ 221278 h 299682"/>
                <a:gd name="connsiteX6" fmla="*/ 299682 w 301081"/>
                <a:gd name="connsiteY6" fmla="*/ 227024 h 299682"/>
                <a:gd name="connsiteX7" fmla="*/ 227024 w 301081"/>
                <a:gd name="connsiteY7" fmla="*/ 299682 h 299682"/>
                <a:gd name="connsiteX8" fmla="*/ 0 w 301081"/>
                <a:gd name="connsiteY8" fmla="*/ 72658 h 299682"/>
                <a:gd name="connsiteX0" fmla="*/ 0 w 301081"/>
                <a:gd name="connsiteY0" fmla="*/ 72658 h 299682"/>
                <a:gd name="connsiteX1" fmla="*/ 72658 w 301081"/>
                <a:gd name="connsiteY1" fmla="*/ 0 h 299682"/>
                <a:gd name="connsiteX2" fmla="*/ 149841 w 301081"/>
                <a:gd name="connsiteY2" fmla="*/ 77183 h 299682"/>
                <a:gd name="connsiteX3" fmla="*/ 227024 w 301081"/>
                <a:gd name="connsiteY3" fmla="*/ 0 h 299682"/>
                <a:gd name="connsiteX4" fmla="*/ 299682 w 301081"/>
                <a:gd name="connsiteY4" fmla="*/ 72658 h 299682"/>
                <a:gd name="connsiteX5" fmla="*/ 301081 w 301081"/>
                <a:gd name="connsiteY5" fmla="*/ 221278 h 299682"/>
                <a:gd name="connsiteX6" fmla="*/ 227024 w 301081"/>
                <a:gd name="connsiteY6" fmla="*/ 299682 h 299682"/>
                <a:gd name="connsiteX7" fmla="*/ 0 w 301081"/>
                <a:gd name="connsiteY7" fmla="*/ 72658 h 299682"/>
                <a:gd name="connsiteX0" fmla="*/ 0 w 402076"/>
                <a:gd name="connsiteY0" fmla="*/ 72658 h 299682"/>
                <a:gd name="connsiteX1" fmla="*/ 72658 w 402076"/>
                <a:gd name="connsiteY1" fmla="*/ 0 h 299682"/>
                <a:gd name="connsiteX2" fmla="*/ 149841 w 402076"/>
                <a:gd name="connsiteY2" fmla="*/ 77183 h 299682"/>
                <a:gd name="connsiteX3" fmla="*/ 227024 w 402076"/>
                <a:gd name="connsiteY3" fmla="*/ 0 h 299682"/>
                <a:gd name="connsiteX4" fmla="*/ 402075 w 402076"/>
                <a:gd name="connsiteY4" fmla="*/ 132189 h 299682"/>
                <a:gd name="connsiteX5" fmla="*/ 301081 w 402076"/>
                <a:gd name="connsiteY5" fmla="*/ 221278 h 299682"/>
                <a:gd name="connsiteX6" fmla="*/ 227024 w 402076"/>
                <a:gd name="connsiteY6" fmla="*/ 299682 h 299682"/>
                <a:gd name="connsiteX7" fmla="*/ 0 w 402076"/>
                <a:gd name="connsiteY7" fmla="*/ 72658 h 299682"/>
                <a:gd name="connsiteX0" fmla="*/ 0 w 403301"/>
                <a:gd name="connsiteY0" fmla="*/ 72658 h 299682"/>
                <a:gd name="connsiteX1" fmla="*/ 72658 w 403301"/>
                <a:gd name="connsiteY1" fmla="*/ 0 h 299682"/>
                <a:gd name="connsiteX2" fmla="*/ 149841 w 403301"/>
                <a:gd name="connsiteY2" fmla="*/ 77183 h 299682"/>
                <a:gd name="connsiteX3" fmla="*/ 227024 w 403301"/>
                <a:gd name="connsiteY3" fmla="*/ 0 h 299682"/>
                <a:gd name="connsiteX4" fmla="*/ 402075 w 403301"/>
                <a:gd name="connsiteY4" fmla="*/ 132189 h 299682"/>
                <a:gd name="connsiteX5" fmla="*/ 301081 w 403301"/>
                <a:gd name="connsiteY5" fmla="*/ 221278 h 299682"/>
                <a:gd name="connsiteX6" fmla="*/ 227024 w 403301"/>
                <a:gd name="connsiteY6" fmla="*/ 299682 h 299682"/>
                <a:gd name="connsiteX7" fmla="*/ 0 w 403301"/>
                <a:gd name="connsiteY7" fmla="*/ 72658 h 299682"/>
                <a:gd name="connsiteX0" fmla="*/ 0 w 403301"/>
                <a:gd name="connsiteY0" fmla="*/ 72658 h 299682"/>
                <a:gd name="connsiteX1" fmla="*/ 72658 w 403301"/>
                <a:gd name="connsiteY1" fmla="*/ 0 h 299682"/>
                <a:gd name="connsiteX2" fmla="*/ 149841 w 403301"/>
                <a:gd name="connsiteY2" fmla="*/ 77183 h 299682"/>
                <a:gd name="connsiteX3" fmla="*/ 227024 w 403301"/>
                <a:gd name="connsiteY3" fmla="*/ 0 h 299682"/>
                <a:gd name="connsiteX4" fmla="*/ 402075 w 403301"/>
                <a:gd name="connsiteY4" fmla="*/ 132189 h 299682"/>
                <a:gd name="connsiteX5" fmla="*/ 301081 w 403301"/>
                <a:gd name="connsiteY5" fmla="*/ 221278 h 299682"/>
                <a:gd name="connsiteX6" fmla="*/ 227024 w 403301"/>
                <a:gd name="connsiteY6" fmla="*/ 299682 h 299682"/>
                <a:gd name="connsiteX7" fmla="*/ 0 w 403301"/>
                <a:gd name="connsiteY7" fmla="*/ 72658 h 299682"/>
                <a:gd name="connsiteX0" fmla="*/ 0 w 402075"/>
                <a:gd name="connsiteY0" fmla="*/ 72658 h 300229"/>
                <a:gd name="connsiteX1" fmla="*/ 72658 w 402075"/>
                <a:gd name="connsiteY1" fmla="*/ 0 h 300229"/>
                <a:gd name="connsiteX2" fmla="*/ 149841 w 402075"/>
                <a:gd name="connsiteY2" fmla="*/ 77183 h 300229"/>
                <a:gd name="connsiteX3" fmla="*/ 227024 w 402075"/>
                <a:gd name="connsiteY3" fmla="*/ 0 h 300229"/>
                <a:gd name="connsiteX4" fmla="*/ 402075 w 402075"/>
                <a:gd name="connsiteY4" fmla="*/ 132189 h 300229"/>
                <a:gd name="connsiteX5" fmla="*/ 227024 w 402075"/>
                <a:gd name="connsiteY5" fmla="*/ 299682 h 300229"/>
                <a:gd name="connsiteX6" fmla="*/ 0 w 402075"/>
                <a:gd name="connsiteY6" fmla="*/ 72658 h 300229"/>
                <a:gd name="connsiteX0" fmla="*/ 0 w 402075"/>
                <a:gd name="connsiteY0" fmla="*/ 72658 h 300229"/>
                <a:gd name="connsiteX1" fmla="*/ 72658 w 402075"/>
                <a:gd name="connsiteY1" fmla="*/ 0 h 300229"/>
                <a:gd name="connsiteX2" fmla="*/ 149841 w 402075"/>
                <a:gd name="connsiteY2" fmla="*/ 77183 h 300229"/>
                <a:gd name="connsiteX3" fmla="*/ 227024 w 402075"/>
                <a:gd name="connsiteY3" fmla="*/ 0 h 300229"/>
                <a:gd name="connsiteX4" fmla="*/ 402075 w 402075"/>
                <a:gd name="connsiteY4" fmla="*/ 132189 h 300229"/>
                <a:gd name="connsiteX5" fmla="*/ 227024 w 402075"/>
                <a:gd name="connsiteY5" fmla="*/ 299682 h 300229"/>
                <a:gd name="connsiteX6" fmla="*/ 0 w 402075"/>
                <a:gd name="connsiteY6" fmla="*/ 72658 h 300229"/>
                <a:gd name="connsiteX0" fmla="*/ 0 w 402075"/>
                <a:gd name="connsiteY0" fmla="*/ 72658 h 300229"/>
                <a:gd name="connsiteX1" fmla="*/ 72658 w 402075"/>
                <a:gd name="connsiteY1" fmla="*/ 0 h 300229"/>
                <a:gd name="connsiteX2" fmla="*/ 149841 w 402075"/>
                <a:gd name="connsiteY2" fmla="*/ 77183 h 300229"/>
                <a:gd name="connsiteX3" fmla="*/ 227024 w 402075"/>
                <a:gd name="connsiteY3" fmla="*/ 0 h 300229"/>
                <a:gd name="connsiteX4" fmla="*/ 402075 w 402075"/>
                <a:gd name="connsiteY4" fmla="*/ 132189 h 300229"/>
                <a:gd name="connsiteX5" fmla="*/ 227024 w 402075"/>
                <a:gd name="connsiteY5" fmla="*/ 299682 h 300229"/>
                <a:gd name="connsiteX6" fmla="*/ 0 w 402075"/>
                <a:gd name="connsiteY6" fmla="*/ 72658 h 300229"/>
                <a:gd name="connsiteX0" fmla="*/ 0 w 402075"/>
                <a:gd name="connsiteY0" fmla="*/ 72658 h 308286"/>
                <a:gd name="connsiteX1" fmla="*/ 72658 w 402075"/>
                <a:gd name="connsiteY1" fmla="*/ 0 h 308286"/>
                <a:gd name="connsiteX2" fmla="*/ 149841 w 402075"/>
                <a:gd name="connsiteY2" fmla="*/ 77183 h 308286"/>
                <a:gd name="connsiteX3" fmla="*/ 227024 w 402075"/>
                <a:gd name="connsiteY3" fmla="*/ 0 h 308286"/>
                <a:gd name="connsiteX4" fmla="*/ 402075 w 402075"/>
                <a:gd name="connsiteY4" fmla="*/ 132189 h 308286"/>
                <a:gd name="connsiteX5" fmla="*/ 227024 w 402075"/>
                <a:gd name="connsiteY5" fmla="*/ 299682 h 308286"/>
                <a:gd name="connsiteX6" fmla="*/ 0 w 402075"/>
                <a:gd name="connsiteY6" fmla="*/ 72658 h 308286"/>
                <a:gd name="connsiteX0" fmla="*/ 0 w 402075"/>
                <a:gd name="connsiteY0" fmla="*/ 72658 h 308286"/>
                <a:gd name="connsiteX1" fmla="*/ 72658 w 402075"/>
                <a:gd name="connsiteY1" fmla="*/ 0 h 308286"/>
                <a:gd name="connsiteX2" fmla="*/ 149841 w 402075"/>
                <a:gd name="connsiteY2" fmla="*/ 77183 h 308286"/>
                <a:gd name="connsiteX3" fmla="*/ 227024 w 402075"/>
                <a:gd name="connsiteY3" fmla="*/ 0 h 308286"/>
                <a:gd name="connsiteX4" fmla="*/ 402075 w 402075"/>
                <a:gd name="connsiteY4" fmla="*/ 132189 h 308286"/>
                <a:gd name="connsiteX5" fmla="*/ 227024 w 402075"/>
                <a:gd name="connsiteY5" fmla="*/ 299682 h 308286"/>
                <a:gd name="connsiteX6" fmla="*/ 0 w 402075"/>
                <a:gd name="connsiteY6" fmla="*/ 72658 h 308286"/>
                <a:gd name="connsiteX0" fmla="*/ 0 w 402075"/>
                <a:gd name="connsiteY0" fmla="*/ 72658 h 299998"/>
                <a:gd name="connsiteX1" fmla="*/ 72658 w 402075"/>
                <a:gd name="connsiteY1" fmla="*/ 0 h 299998"/>
                <a:gd name="connsiteX2" fmla="*/ 149841 w 402075"/>
                <a:gd name="connsiteY2" fmla="*/ 77183 h 299998"/>
                <a:gd name="connsiteX3" fmla="*/ 227024 w 402075"/>
                <a:gd name="connsiteY3" fmla="*/ 0 h 299998"/>
                <a:gd name="connsiteX4" fmla="*/ 402075 w 402075"/>
                <a:gd name="connsiteY4" fmla="*/ 132189 h 299998"/>
                <a:gd name="connsiteX5" fmla="*/ 227024 w 402075"/>
                <a:gd name="connsiteY5" fmla="*/ 299682 h 299998"/>
                <a:gd name="connsiteX6" fmla="*/ 0 w 402075"/>
                <a:gd name="connsiteY6" fmla="*/ 72658 h 299998"/>
                <a:gd name="connsiteX0" fmla="*/ 0 w 402075"/>
                <a:gd name="connsiteY0" fmla="*/ 72658 h 299682"/>
                <a:gd name="connsiteX1" fmla="*/ 72658 w 402075"/>
                <a:gd name="connsiteY1" fmla="*/ 0 h 299682"/>
                <a:gd name="connsiteX2" fmla="*/ 149841 w 402075"/>
                <a:gd name="connsiteY2" fmla="*/ 77183 h 299682"/>
                <a:gd name="connsiteX3" fmla="*/ 227024 w 402075"/>
                <a:gd name="connsiteY3" fmla="*/ 0 h 299682"/>
                <a:gd name="connsiteX4" fmla="*/ 402075 w 402075"/>
                <a:gd name="connsiteY4" fmla="*/ 132189 h 299682"/>
                <a:gd name="connsiteX5" fmla="*/ 227024 w 402075"/>
                <a:gd name="connsiteY5" fmla="*/ 299682 h 299682"/>
                <a:gd name="connsiteX6" fmla="*/ 0 w 402075"/>
                <a:gd name="connsiteY6" fmla="*/ 72658 h 299682"/>
                <a:gd name="connsiteX0" fmla="*/ 0 w 402075"/>
                <a:gd name="connsiteY0" fmla="*/ 72658 h 299682"/>
                <a:gd name="connsiteX1" fmla="*/ 72658 w 402075"/>
                <a:gd name="connsiteY1" fmla="*/ 0 h 299682"/>
                <a:gd name="connsiteX2" fmla="*/ 149841 w 402075"/>
                <a:gd name="connsiteY2" fmla="*/ 77183 h 299682"/>
                <a:gd name="connsiteX3" fmla="*/ 227024 w 402075"/>
                <a:gd name="connsiteY3" fmla="*/ 0 h 299682"/>
                <a:gd name="connsiteX4" fmla="*/ 402075 w 402075"/>
                <a:gd name="connsiteY4" fmla="*/ 132189 h 299682"/>
                <a:gd name="connsiteX5" fmla="*/ 227024 w 402075"/>
                <a:gd name="connsiteY5" fmla="*/ 299682 h 299682"/>
                <a:gd name="connsiteX6" fmla="*/ 0 w 402075"/>
                <a:gd name="connsiteY6" fmla="*/ 72658 h 299682"/>
                <a:gd name="connsiteX0" fmla="*/ 0 w 402075"/>
                <a:gd name="connsiteY0" fmla="*/ 72658 h 299682"/>
                <a:gd name="connsiteX1" fmla="*/ 72658 w 402075"/>
                <a:gd name="connsiteY1" fmla="*/ 0 h 299682"/>
                <a:gd name="connsiteX2" fmla="*/ 149841 w 402075"/>
                <a:gd name="connsiteY2" fmla="*/ 77183 h 299682"/>
                <a:gd name="connsiteX3" fmla="*/ 331799 w 402075"/>
                <a:gd name="connsiteY3" fmla="*/ 76200 h 299682"/>
                <a:gd name="connsiteX4" fmla="*/ 402075 w 402075"/>
                <a:gd name="connsiteY4" fmla="*/ 132189 h 299682"/>
                <a:gd name="connsiteX5" fmla="*/ 227024 w 402075"/>
                <a:gd name="connsiteY5" fmla="*/ 299682 h 299682"/>
                <a:gd name="connsiteX6" fmla="*/ 0 w 402075"/>
                <a:gd name="connsiteY6" fmla="*/ 72658 h 299682"/>
                <a:gd name="connsiteX0" fmla="*/ 0 w 402075"/>
                <a:gd name="connsiteY0" fmla="*/ 72658 h 299682"/>
                <a:gd name="connsiteX1" fmla="*/ 72658 w 402075"/>
                <a:gd name="connsiteY1" fmla="*/ 0 h 299682"/>
                <a:gd name="connsiteX2" fmla="*/ 240329 w 402075"/>
                <a:gd name="connsiteY2" fmla="*/ 174814 h 299682"/>
                <a:gd name="connsiteX3" fmla="*/ 331799 w 402075"/>
                <a:gd name="connsiteY3" fmla="*/ 76200 h 299682"/>
                <a:gd name="connsiteX4" fmla="*/ 402075 w 402075"/>
                <a:gd name="connsiteY4" fmla="*/ 132189 h 299682"/>
                <a:gd name="connsiteX5" fmla="*/ 227024 w 402075"/>
                <a:gd name="connsiteY5" fmla="*/ 299682 h 299682"/>
                <a:gd name="connsiteX6" fmla="*/ 0 w 402075"/>
                <a:gd name="connsiteY6" fmla="*/ 72658 h 299682"/>
                <a:gd name="connsiteX0" fmla="*/ 0 w 402075"/>
                <a:gd name="connsiteY0" fmla="*/ 72658 h 299682"/>
                <a:gd name="connsiteX1" fmla="*/ 72658 w 402075"/>
                <a:gd name="connsiteY1" fmla="*/ 0 h 299682"/>
                <a:gd name="connsiteX2" fmla="*/ 240329 w 402075"/>
                <a:gd name="connsiteY2" fmla="*/ 174814 h 299682"/>
                <a:gd name="connsiteX3" fmla="*/ 331799 w 402075"/>
                <a:gd name="connsiteY3" fmla="*/ 76200 h 299682"/>
                <a:gd name="connsiteX4" fmla="*/ 402075 w 402075"/>
                <a:gd name="connsiteY4" fmla="*/ 132189 h 299682"/>
                <a:gd name="connsiteX5" fmla="*/ 227024 w 402075"/>
                <a:gd name="connsiteY5" fmla="*/ 299682 h 299682"/>
                <a:gd name="connsiteX6" fmla="*/ 0 w 402075"/>
                <a:gd name="connsiteY6" fmla="*/ 72658 h 299682"/>
                <a:gd name="connsiteX0" fmla="*/ 0 w 402075"/>
                <a:gd name="connsiteY0" fmla="*/ 72658 h 299682"/>
                <a:gd name="connsiteX1" fmla="*/ 72658 w 402075"/>
                <a:gd name="connsiteY1" fmla="*/ 0 h 299682"/>
                <a:gd name="connsiteX2" fmla="*/ 240329 w 402075"/>
                <a:gd name="connsiteY2" fmla="*/ 174814 h 299682"/>
                <a:gd name="connsiteX3" fmla="*/ 331799 w 402075"/>
                <a:gd name="connsiteY3" fmla="*/ 76200 h 299682"/>
                <a:gd name="connsiteX4" fmla="*/ 402075 w 402075"/>
                <a:gd name="connsiteY4" fmla="*/ 132189 h 299682"/>
                <a:gd name="connsiteX5" fmla="*/ 227024 w 402075"/>
                <a:gd name="connsiteY5" fmla="*/ 299682 h 299682"/>
                <a:gd name="connsiteX6" fmla="*/ 0 w 402075"/>
                <a:gd name="connsiteY6" fmla="*/ 72658 h 299682"/>
                <a:gd name="connsiteX0" fmla="*/ 0 w 402075"/>
                <a:gd name="connsiteY0" fmla="*/ 72658 h 299682"/>
                <a:gd name="connsiteX1" fmla="*/ 72658 w 402075"/>
                <a:gd name="connsiteY1" fmla="*/ 0 h 299682"/>
                <a:gd name="connsiteX2" fmla="*/ 240329 w 402075"/>
                <a:gd name="connsiteY2" fmla="*/ 174814 h 299682"/>
                <a:gd name="connsiteX3" fmla="*/ 331799 w 402075"/>
                <a:gd name="connsiteY3" fmla="*/ 76200 h 299682"/>
                <a:gd name="connsiteX4" fmla="*/ 402075 w 402075"/>
                <a:gd name="connsiteY4" fmla="*/ 132189 h 299682"/>
                <a:gd name="connsiteX5" fmla="*/ 227024 w 402075"/>
                <a:gd name="connsiteY5" fmla="*/ 299682 h 299682"/>
                <a:gd name="connsiteX6" fmla="*/ 0 w 402075"/>
                <a:gd name="connsiteY6" fmla="*/ 72658 h 299682"/>
                <a:gd name="connsiteX0" fmla="*/ 0 w 402075"/>
                <a:gd name="connsiteY0" fmla="*/ 72658 h 299682"/>
                <a:gd name="connsiteX1" fmla="*/ 72658 w 402075"/>
                <a:gd name="connsiteY1" fmla="*/ 0 h 299682"/>
                <a:gd name="connsiteX2" fmla="*/ 240329 w 402075"/>
                <a:gd name="connsiteY2" fmla="*/ 174814 h 299682"/>
                <a:gd name="connsiteX3" fmla="*/ 331799 w 402075"/>
                <a:gd name="connsiteY3" fmla="*/ 76200 h 299682"/>
                <a:gd name="connsiteX4" fmla="*/ 402075 w 402075"/>
                <a:gd name="connsiteY4" fmla="*/ 132189 h 299682"/>
                <a:gd name="connsiteX5" fmla="*/ 227024 w 402075"/>
                <a:gd name="connsiteY5" fmla="*/ 299682 h 299682"/>
                <a:gd name="connsiteX6" fmla="*/ 0 w 402075"/>
                <a:gd name="connsiteY6" fmla="*/ 72658 h 299682"/>
                <a:gd name="connsiteX0" fmla="*/ 0 w 404456"/>
                <a:gd name="connsiteY0" fmla="*/ 72658 h 299682"/>
                <a:gd name="connsiteX1" fmla="*/ 72658 w 404456"/>
                <a:gd name="connsiteY1" fmla="*/ 0 h 299682"/>
                <a:gd name="connsiteX2" fmla="*/ 240329 w 404456"/>
                <a:gd name="connsiteY2" fmla="*/ 174814 h 299682"/>
                <a:gd name="connsiteX3" fmla="*/ 331799 w 404456"/>
                <a:gd name="connsiteY3" fmla="*/ 76200 h 299682"/>
                <a:gd name="connsiteX4" fmla="*/ 404456 w 404456"/>
                <a:gd name="connsiteY4" fmla="*/ 139333 h 299682"/>
                <a:gd name="connsiteX5" fmla="*/ 227024 w 404456"/>
                <a:gd name="connsiteY5" fmla="*/ 299682 h 299682"/>
                <a:gd name="connsiteX6" fmla="*/ 0 w 404456"/>
                <a:gd name="connsiteY6" fmla="*/ 72658 h 299682"/>
                <a:gd name="connsiteX0" fmla="*/ 0 w 404456"/>
                <a:gd name="connsiteY0" fmla="*/ 72658 h 299682"/>
                <a:gd name="connsiteX1" fmla="*/ 72658 w 404456"/>
                <a:gd name="connsiteY1" fmla="*/ 0 h 299682"/>
                <a:gd name="connsiteX2" fmla="*/ 240329 w 404456"/>
                <a:gd name="connsiteY2" fmla="*/ 174814 h 299682"/>
                <a:gd name="connsiteX3" fmla="*/ 331799 w 404456"/>
                <a:gd name="connsiteY3" fmla="*/ 76200 h 299682"/>
                <a:gd name="connsiteX4" fmla="*/ 404456 w 404456"/>
                <a:gd name="connsiteY4" fmla="*/ 139333 h 299682"/>
                <a:gd name="connsiteX5" fmla="*/ 227024 w 404456"/>
                <a:gd name="connsiteY5" fmla="*/ 299682 h 299682"/>
                <a:gd name="connsiteX6" fmla="*/ 0 w 404456"/>
                <a:gd name="connsiteY6" fmla="*/ 72658 h 299682"/>
                <a:gd name="connsiteX0" fmla="*/ 0 w 404456"/>
                <a:gd name="connsiteY0" fmla="*/ 72658 h 299682"/>
                <a:gd name="connsiteX1" fmla="*/ 72658 w 404456"/>
                <a:gd name="connsiteY1" fmla="*/ 0 h 299682"/>
                <a:gd name="connsiteX2" fmla="*/ 240329 w 404456"/>
                <a:gd name="connsiteY2" fmla="*/ 174814 h 299682"/>
                <a:gd name="connsiteX3" fmla="*/ 331799 w 404456"/>
                <a:gd name="connsiteY3" fmla="*/ 76200 h 299682"/>
                <a:gd name="connsiteX4" fmla="*/ 404456 w 404456"/>
                <a:gd name="connsiteY4" fmla="*/ 139333 h 299682"/>
                <a:gd name="connsiteX5" fmla="*/ 227024 w 404456"/>
                <a:gd name="connsiteY5" fmla="*/ 299682 h 299682"/>
                <a:gd name="connsiteX6" fmla="*/ 0 w 404456"/>
                <a:gd name="connsiteY6" fmla="*/ 72658 h 299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4456" h="299682">
                  <a:moveTo>
                    <a:pt x="0" y="72658"/>
                  </a:moveTo>
                  <a:lnTo>
                    <a:pt x="72658" y="0"/>
                  </a:lnTo>
                  <a:lnTo>
                    <a:pt x="240329" y="174814"/>
                  </a:lnTo>
                  <a:lnTo>
                    <a:pt x="331799" y="76200"/>
                  </a:lnTo>
                  <a:cubicBezTo>
                    <a:pt x="364313" y="106799"/>
                    <a:pt x="362174" y="99432"/>
                    <a:pt x="404456" y="139333"/>
                  </a:cubicBezTo>
                  <a:cubicBezTo>
                    <a:pt x="318731" y="220236"/>
                    <a:pt x="322550" y="216615"/>
                    <a:pt x="227024" y="299682"/>
                  </a:cubicBezTo>
                  <a:lnTo>
                    <a:pt x="0" y="72658"/>
                  </a:lnTo>
                  <a:close/>
                </a:path>
              </a:pathLst>
            </a:custGeom>
            <a:solidFill>
              <a:srgbClr val="8AAB00"/>
            </a:solidFill>
            <a:ln>
              <a:solidFill>
                <a:srgbClr val="637A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CF4917BE-4B22-4D27-90DA-F39F00ED76B3}"/>
                </a:ext>
              </a:extLst>
            </p:cNvPr>
            <p:cNvSpPr/>
            <p:nvPr/>
          </p:nvSpPr>
          <p:spPr>
            <a:xfrm>
              <a:off x="6047265" y="4184640"/>
              <a:ext cx="386932" cy="281980"/>
            </a:xfrm>
            <a:custGeom>
              <a:avLst/>
              <a:gdLst>
                <a:gd name="connsiteX0" fmla="*/ 637804 w 637803"/>
                <a:gd name="connsiteY0" fmla="*/ 202235 h 561975"/>
                <a:gd name="connsiteX1" fmla="*/ 384153 w 637803"/>
                <a:gd name="connsiteY1" fmla="*/ 81572 h 561975"/>
                <a:gd name="connsiteX2" fmla="*/ 370932 w 637803"/>
                <a:gd name="connsiteY2" fmla="*/ 82077 h 561975"/>
                <a:gd name="connsiteX3" fmla="*/ 235039 w 637803"/>
                <a:gd name="connsiteY3" fmla="*/ 0 h 561975"/>
                <a:gd name="connsiteX4" fmla="*/ 253822 w 637803"/>
                <a:gd name="connsiteY4" fmla="*/ 108871 h 561975"/>
                <a:gd name="connsiteX5" fmla="*/ 123053 w 637803"/>
                <a:gd name="connsiteY5" fmla="*/ 211893 h 561975"/>
                <a:gd name="connsiteX6" fmla="*/ 0 w 637803"/>
                <a:gd name="connsiteY6" fmla="*/ 131445 h 561975"/>
                <a:gd name="connsiteX7" fmla="*/ 28004 w 637803"/>
                <a:gd name="connsiteY7" fmla="*/ 280988 h 561975"/>
                <a:gd name="connsiteX8" fmla="*/ 0 w 637803"/>
                <a:gd name="connsiteY8" fmla="*/ 430530 h 561975"/>
                <a:gd name="connsiteX9" fmla="*/ 123053 w 637803"/>
                <a:gd name="connsiteY9" fmla="*/ 350063 h 561975"/>
                <a:gd name="connsiteX10" fmla="*/ 253813 w 637803"/>
                <a:gd name="connsiteY10" fmla="*/ 453104 h 561975"/>
                <a:gd name="connsiteX11" fmla="*/ 235039 w 637803"/>
                <a:gd name="connsiteY11" fmla="*/ 561975 h 561975"/>
                <a:gd name="connsiteX12" fmla="*/ 370942 w 637803"/>
                <a:gd name="connsiteY12" fmla="*/ 479898 h 561975"/>
                <a:gd name="connsiteX13" fmla="*/ 384162 w 637803"/>
                <a:gd name="connsiteY13" fmla="*/ 480403 h 561975"/>
                <a:gd name="connsiteX14" fmla="*/ 627726 w 637803"/>
                <a:gd name="connsiteY14" fmla="*/ 371294 h 561975"/>
                <a:gd name="connsiteX15" fmla="*/ 514350 w 637803"/>
                <a:gd name="connsiteY15" fmla="*/ 285750 h 561975"/>
                <a:gd name="connsiteX16" fmla="*/ 500062 w 637803"/>
                <a:gd name="connsiteY16" fmla="*/ 213760 h 561975"/>
                <a:gd name="connsiteX17" fmla="*/ 485775 w 637803"/>
                <a:gd name="connsiteY17" fmla="*/ 199473 h 561975"/>
                <a:gd name="connsiteX18" fmla="*/ 500062 w 637803"/>
                <a:gd name="connsiteY18" fmla="*/ 185185 h 561975"/>
                <a:gd name="connsiteX19" fmla="*/ 514350 w 637803"/>
                <a:gd name="connsiteY19" fmla="*/ 199473 h 561975"/>
                <a:gd name="connsiteX20" fmla="*/ 500062 w 637803"/>
                <a:gd name="connsiteY20" fmla="*/ 213760 h 561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37803" h="561975">
                  <a:moveTo>
                    <a:pt x="637804" y="202235"/>
                  </a:moveTo>
                  <a:cubicBezTo>
                    <a:pt x="575716" y="125898"/>
                    <a:pt x="482552" y="81579"/>
                    <a:pt x="384153" y="81572"/>
                  </a:cubicBezTo>
                  <a:cubicBezTo>
                    <a:pt x="379705" y="81572"/>
                    <a:pt x="375333" y="81905"/>
                    <a:pt x="370932" y="82077"/>
                  </a:cubicBezTo>
                  <a:lnTo>
                    <a:pt x="235039" y="0"/>
                  </a:lnTo>
                  <a:cubicBezTo>
                    <a:pt x="236092" y="36999"/>
                    <a:pt x="242417" y="73658"/>
                    <a:pt x="253822" y="108871"/>
                  </a:cubicBezTo>
                  <a:cubicBezTo>
                    <a:pt x="202141" y="131464"/>
                    <a:pt x="157116" y="166935"/>
                    <a:pt x="123053" y="211893"/>
                  </a:cubicBezTo>
                  <a:lnTo>
                    <a:pt x="0" y="131445"/>
                  </a:lnTo>
                  <a:cubicBezTo>
                    <a:pt x="0" y="190205"/>
                    <a:pt x="28004" y="280988"/>
                    <a:pt x="28004" y="280988"/>
                  </a:cubicBezTo>
                  <a:cubicBezTo>
                    <a:pt x="28004" y="280988"/>
                    <a:pt x="0" y="371789"/>
                    <a:pt x="0" y="430530"/>
                  </a:cubicBezTo>
                  <a:lnTo>
                    <a:pt x="123053" y="350063"/>
                  </a:lnTo>
                  <a:cubicBezTo>
                    <a:pt x="157111" y="395027"/>
                    <a:pt x="202132" y="430504"/>
                    <a:pt x="253813" y="453104"/>
                  </a:cubicBezTo>
                  <a:cubicBezTo>
                    <a:pt x="242410" y="488317"/>
                    <a:pt x="236089" y="524977"/>
                    <a:pt x="235039" y="561975"/>
                  </a:cubicBezTo>
                  <a:lnTo>
                    <a:pt x="370942" y="479898"/>
                  </a:lnTo>
                  <a:cubicBezTo>
                    <a:pt x="375342" y="480070"/>
                    <a:pt x="379714" y="480403"/>
                    <a:pt x="384162" y="480403"/>
                  </a:cubicBezTo>
                  <a:cubicBezTo>
                    <a:pt x="477185" y="480386"/>
                    <a:pt x="565785" y="440695"/>
                    <a:pt x="627726" y="371294"/>
                  </a:cubicBezTo>
                  <a:lnTo>
                    <a:pt x="514350" y="285750"/>
                  </a:lnTo>
                  <a:close/>
                  <a:moveTo>
                    <a:pt x="500062" y="213760"/>
                  </a:moveTo>
                  <a:cubicBezTo>
                    <a:pt x="492172" y="213760"/>
                    <a:pt x="485775" y="207363"/>
                    <a:pt x="485775" y="199473"/>
                  </a:cubicBezTo>
                  <a:cubicBezTo>
                    <a:pt x="485775" y="191582"/>
                    <a:pt x="492172" y="185185"/>
                    <a:pt x="500062" y="185185"/>
                  </a:cubicBezTo>
                  <a:cubicBezTo>
                    <a:pt x="507953" y="185185"/>
                    <a:pt x="514350" y="191582"/>
                    <a:pt x="514350" y="199473"/>
                  </a:cubicBezTo>
                  <a:cubicBezTo>
                    <a:pt x="514350" y="207363"/>
                    <a:pt x="507953" y="213760"/>
                    <a:pt x="500062" y="21376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65" name="Freeform: Shape 64">
            <a:extLst>
              <a:ext uri="{FF2B5EF4-FFF2-40B4-BE49-F238E27FC236}">
                <a16:creationId xmlns:a16="http://schemas.microsoft.com/office/drawing/2014/main" id="{C472A87F-7E15-4738-9918-DB56D00CE282}"/>
              </a:ext>
            </a:extLst>
          </p:cNvPr>
          <p:cNvSpPr/>
          <p:nvPr/>
        </p:nvSpPr>
        <p:spPr>
          <a:xfrm rot="18734669">
            <a:off x="6575489" y="2705496"/>
            <a:ext cx="929900" cy="989432"/>
          </a:xfrm>
          <a:custGeom>
            <a:avLst/>
            <a:gdLst>
              <a:gd name="connsiteX0" fmla="*/ 47172 w 689198"/>
              <a:gd name="connsiteY0" fmla="*/ 0 h 642026"/>
              <a:gd name="connsiteX1" fmla="*/ 66628 w 689198"/>
              <a:gd name="connsiteY1" fmla="*/ 535022 h 642026"/>
              <a:gd name="connsiteX2" fmla="*/ 689198 w 689198"/>
              <a:gd name="connsiteY2" fmla="*/ 642026 h 642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89198" h="642026">
                <a:moveTo>
                  <a:pt x="47172" y="0"/>
                </a:moveTo>
                <a:cubicBezTo>
                  <a:pt x="3398" y="214009"/>
                  <a:pt x="-40376" y="428018"/>
                  <a:pt x="66628" y="535022"/>
                </a:cubicBezTo>
                <a:cubicBezTo>
                  <a:pt x="173632" y="642026"/>
                  <a:pt x="403853" y="624192"/>
                  <a:pt x="689198" y="642026"/>
                </a:cubicBezTo>
              </a:path>
            </a:pathLst>
          </a:custGeom>
          <a:noFill/>
          <a:ln w="57150"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1A137062-462D-4E25-8545-111FAF328301}"/>
              </a:ext>
            </a:extLst>
          </p:cNvPr>
          <p:cNvSpPr/>
          <p:nvPr/>
        </p:nvSpPr>
        <p:spPr>
          <a:xfrm>
            <a:off x="5931930" y="2610446"/>
            <a:ext cx="637803" cy="561975"/>
          </a:xfrm>
          <a:custGeom>
            <a:avLst/>
            <a:gdLst>
              <a:gd name="connsiteX0" fmla="*/ 637804 w 637803"/>
              <a:gd name="connsiteY0" fmla="*/ 202235 h 561975"/>
              <a:gd name="connsiteX1" fmla="*/ 384153 w 637803"/>
              <a:gd name="connsiteY1" fmla="*/ 81572 h 561975"/>
              <a:gd name="connsiteX2" fmla="*/ 370932 w 637803"/>
              <a:gd name="connsiteY2" fmla="*/ 82077 h 561975"/>
              <a:gd name="connsiteX3" fmla="*/ 235039 w 637803"/>
              <a:gd name="connsiteY3" fmla="*/ 0 h 561975"/>
              <a:gd name="connsiteX4" fmla="*/ 253822 w 637803"/>
              <a:gd name="connsiteY4" fmla="*/ 108871 h 561975"/>
              <a:gd name="connsiteX5" fmla="*/ 123053 w 637803"/>
              <a:gd name="connsiteY5" fmla="*/ 211893 h 561975"/>
              <a:gd name="connsiteX6" fmla="*/ 0 w 637803"/>
              <a:gd name="connsiteY6" fmla="*/ 131445 h 561975"/>
              <a:gd name="connsiteX7" fmla="*/ 28004 w 637803"/>
              <a:gd name="connsiteY7" fmla="*/ 280988 h 561975"/>
              <a:gd name="connsiteX8" fmla="*/ 0 w 637803"/>
              <a:gd name="connsiteY8" fmla="*/ 430530 h 561975"/>
              <a:gd name="connsiteX9" fmla="*/ 123053 w 637803"/>
              <a:gd name="connsiteY9" fmla="*/ 350063 h 561975"/>
              <a:gd name="connsiteX10" fmla="*/ 253813 w 637803"/>
              <a:gd name="connsiteY10" fmla="*/ 453104 h 561975"/>
              <a:gd name="connsiteX11" fmla="*/ 235039 w 637803"/>
              <a:gd name="connsiteY11" fmla="*/ 561975 h 561975"/>
              <a:gd name="connsiteX12" fmla="*/ 370942 w 637803"/>
              <a:gd name="connsiteY12" fmla="*/ 479898 h 561975"/>
              <a:gd name="connsiteX13" fmla="*/ 384162 w 637803"/>
              <a:gd name="connsiteY13" fmla="*/ 480403 h 561975"/>
              <a:gd name="connsiteX14" fmla="*/ 627726 w 637803"/>
              <a:gd name="connsiteY14" fmla="*/ 371294 h 561975"/>
              <a:gd name="connsiteX15" fmla="*/ 514350 w 637803"/>
              <a:gd name="connsiteY15" fmla="*/ 285750 h 561975"/>
              <a:gd name="connsiteX16" fmla="*/ 500062 w 637803"/>
              <a:gd name="connsiteY16" fmla="*/ 213760 h 561975"/>
              <a:gd name="connsiteX17" fmla="*/ 485775 w 637803"/>
              <a:gd name="connsiteY17" fmla="*/ 199473 h 561975"/>
              <a:gd name="connsiteX18" fmla="*/ 500062 w 637803"/>
              <a:gd name="connsiteY18" fmla="*/ 185185 h 561975"/>
              <a:gd name="connsiteX19" fmla="*/ 514350 w 637803"/>
              <a:gd name="connsiteY19" fmla="*/ 199473 h 561975"/>
              <a:gd name="connsiteX20" fmla="*/ 500062 w 637803"/>
              <a:gd name="connsiteY20" fmla="*/ 213760 h 561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37803" h="561975">
                <a:moveTo>
                  <a:pt x="637804" y="202235"/>
                </a:moveTo>
                <a:cubicBezTo>
                  <a:pt x="575716" y="125898"/>
                  <a:pt x="482552" y="81579"/>
                  <a:pt x="384153" y="81572"/>
                </a:cubicBezTo>
                <a:cubicBezTo>
                  <a:pt x="379705" y="81572"/>
                  <a:pt x="375333" y="81905"/>
                  <a:pt x="370932" y="82077"/>
                </a:cubicBezTo>
                <a:lnTo>
                  <a:pt x="235039" y="0"/>
                </a:lnTo>
                <a:cubicBezTo>
                  <a:pt x="236092" y="36999"/>
                  <a:pt x="242417" y="73658"/>
                  <a:pt x="253822" y="108871"/>
                </a:cubicBezTo>
                <a:cubicBezTo>
                  <a:pt x="202141" y="131464"/>
                  <a:pt x="157116" y="166935"/>
                  <a:pt x="123053" y="211893"/>
                </a:cubicBezTo>
                <a:lnTo>
                  <a:pt x="0" y="131445"/>
                </a:lnTo>
                <a:cubicBezTo>
                  <a:pt x="0" y="190205"/>
                  <a:pt x="28004" y="280988"/>
                  <a:pt x="28004" y="280988"/>
                </a:cubicBezTo>
                <a:cubicBezTo>
                  <a:pt x="28004" y="280988"/>
                  <a:pt x="0" y="371789"/>
                  <a:pt x="0" y="430530"/>
                </a:cubicBezTo>
                <a:lnTo>
                  <a:pt x="123053" y="350063"/>
                </a:lnTo>
                <a:cubicBezTo>
                  <a:pt x="157111" y="395027"/>
                  <a:pt x="202132" y="430504"/>
                  <a:pt x="253813" y="453104"/>
                </a:cubicBezTo>
                <a:cubicBezTo>
                  <a:pt x="242410" y="488317"/>
                  <a:pt x="236089" y="524977"/>
                  <a:pt x="235039" y="561975"/>
                </a:cubicBezTo>
                <a:lnTo>
                  <a:pt x="370942" y="479898"/>
                </a:lnTo>
                <a:cubicBezTo>
                  <a:pt x="375342" y="480070"/>
                  <a:pt x="379714" y="480403"/>
                  <a:pt x="384162" y="480403"/>
                </a:cubicBezTo>
                <a:cubicBezTo>
                  <a:pt x="477185" y="480386"/>
                  <a:pt x="565785" y="440695"/>
                  <a:pt x="627726" y="371294"/>
                </a:cubicBezTo>
                <a:lnTo>
                  <a:pt x="514350" y="285750"/>
                </a:lnTo>
                <a:close/>
                <a:moveTo>
                  <a:pt x="500062" y="213760"/>
                </a:moveTo>
                <a:cubicBezTo>
                  <a:pt x="492172" y="213760"/>
                  <a:pt x="485775" y="207363"/>
                  <a:pt x="485775" y="199473"/>
                </a:cubicBezTo>
                <a:cubicBezTo>
                  <a:pt x="485775" y="191582"/>
                  <a:pt x="492172" y="185185"/>
                  <a:pt x="500062" y="185185"/>
                </a:cubicBezTo>
                <a:cubicBezTo>
                  <a:pt x="507953" y="185185"/>
                  <a:pt x="514350" y="191582"/>
                  <a:pt x="514350" y="199473"/>
                </a:cubicBezTo>
                <a:cubicBezTo>
                  <a:pt x="514350" y="207363"/>
                  <a:pt x="507953" y="213760"/>
                  <a:pt x="500062" y="213760"/>
                </a:cubicBezTo>
                <a:close/>
              </a:path>
            </a:pathLst>
          </a:cu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7A34FB44-F07F-4318-934D-D58739AE8E32}"/>
              </a:ext>
            </a:extLst>
          </p:cNvPr>
          <p:cNvSpPr/>
          <p:nvPr/>
        </p:nvSpPr>
        <p:spPr>
          <a:xfrm>
            <a:off x="6797480" y="3455704"/>
            <a:ext cx="468000" cy="46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Freeform: Shape 68">
            <a:extLst>
              <a:ext uri="{FF2B5EF4-FFF2-40B4-BE49-F238E27FC236}">
                <a16:creationId xmlns:a16="http://schemas.microsoft.com/office/drawing/2014/main" id="{56741319-415D-4814-828C-FED90F13786C}"/>
              </a:ext>
            </a:extLst>
          </p:cNvPr>
          <p:cNvSpPr/>
          <p:nvPr/>
        </p:nvSpPr>
        <p:spPr>
          <a:xfrm>
            <a:off x="6879971" y="3577314"/>
            <a:ext cx="303018" cy="220828"/>
          </a:xfrm>
          <a:custGeom>
            <a:avLst/>
            <a:gdLst>
              <a:gd name="connsiteX0" fmla="*/ 637804 w 637803"/>
              <a:gd name="connsiteY0" fmla="*/ 202235 h 561975"/>
              <a:gd name="connsiteX1" fmla="*/ 384153 w 637803"/>
              <a:gd name="connsiteY1" fmla="*/ 81572 h 561975"/>
              <a:gd name="connsiteX2" fmla="*/ 370932 w 637803"/>
              <a:gd name="connsiteY2" fmla="*/ 82077 h 561975"/>
              <a:gd name="connsiteX3" fmla="*/ 235039 w 637803"/>
              <a:gd name="connsiteY3" fmla="*/ 0 h 561975"/>
              <a:gd name="connsiteX4" fmla="*/ 253822 w 637803"/>
              <a:gd name="connsiteY4" fmla="*/ 108871 h 561975"/>
              <a:gd name="connsiteX5" fmla="*/ 123053 w 637803"/>
              <a:gd name="connsiteY5" fmla="*/ 211893 h 561975"/>
              <a:gd name="connsiteX6" fmla="*/ 0 w 637803"/>
              <a:gd name="connsiteY6" fmla="*/ 131445 h 561975"/>
              <a:gd name="connsiteX7" fmla="*/ 28004 w 637803"/>
              <a:gd name="connsiteY7" fmla="*/ 280988 h 561975"/>
              <a:gd name="connsiteX8" fmla="*/ 0 w 637803"/>
              <a:gd name="connsiteY8" fmla="*/ 430530 h 561975"/>
              <a:gd name="connsiteX9" fmla="*/ 123053 w 637803"/>
              <a:gd name="connsiteY9" fmla="*/ 350063 h 561975"/>
              <a:gd name="connsiteX10" fmla="*/ 253813 w 637803"/>
              <a:gd name="connsiteY10" fmla="*/ 453104 h 561975"/>
              <a:gd name="connsiteX11" fmla="*/ 235039 w 637803"/>
              <a:gd name="connsiteY11" fmla="*/ 561975 h 561975"/>
              <a:gd name="connsiteX12" fmla="*/ 370942 w 637803"/>
              <a:gd name="connsiteY12" fmla="*/ 479898 h 561975"/>
              <a:gd name="connsiteX13" fmla="*/ 384162 w 637803"/>
              <a:gd name="connsiteY13" fmla="*/ 480403 h 561975"/>
              <a:gd name="connsiteX14" fmla="*/ 627726 w 637803"/>
              <a:gd name="connsiteY14" fmla="*/ 371294 h 561975"/>
              <a:gd name="connsiteX15" fmla="*/ 514350 w 637803"/>
              <a:gd name="connsiteY15" fmla="*/ 285750 h 561975"/>
              <a:gd name="connsiteX16" fmla="*/ 500062 w 637803"/>
              <a:gd name="connsiteY16" fmla="*/ 213760 h 561975"/>
              <a:gd name="connsiteX17" fmla="*/ 485775 w 637803"/>
              <a:gd name="connsiteY17" fmla="*/ 199473 h 561975"/>
              <a:gd name="connsiteX18" fmla="*/ 500062 w 637803"/>
              <a:gd name="connsiteY18" fmla="*/ 185185 h 561975"/>
              <a:gd name="connsiteX19" fmla="*/ 514350 w 637803"/>
              <a:gd name="connsiteY19" fmla="*/ 199473 h 561975"/>
              <a:gd name="connsiteX20" fmla="*/ 500062 w 637803"/>
              <a:gd name="connsiteY20" fmla="*/ 213760 h 561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37803" h="561975">
                <a:moveTo>
                  <a:pt x="637804" y="202235"/>
                </a:moveTo>
                <a:cubicBezTo>
                  <a:pt x="575716" y="125898"/>
                  <a:pt x="482552" y="81579"/>
                  <a:pt x="384153" y="81572"/>
                </a:cubicBezTo>
                <a:cubicBezTo>
                  <a:pt x="379705" y="81572"/>
                  <a:pt x="375333" y="81905"/>
                  <a:pt x="370932" y="82077"/>
                </a:cubicBezTo>
                <a:lnTo>
                  <a:pt x="235039" y="0"/>
                </a:lnTo>
                <a:cubicBezTo>
                  <a:pt x="236092" y="36999"/>
                  <a:pt x="242417" y="73658"/>
                  <a:pt x="253822" y="108871"/>
                </a:cubicBezTo>
                <a:cubicBezTo>
                  <a:pt x="202141" y="131464"/>
                  <a:pt x="157116" y="166935"/>
                  <a:pt x="123053" y="211893"/>
                </a:cubicBezTo>
                <a:lnTo>
                  <a:pt x="0" y="131445"/>
                </a:lnTo>
                <a:cubicBezTo>
                  <a:pt x="0" y="190205"/>
                  <a:pt x="28004" y="280988"/>
                  <a:pt x="28004" y="280988"/>
                </a:cubicBezTo>
                <a:cubicBezTo>
                  <a:pt x="28004" y="280988"/>
                  <a:pt x="0" y="371789"/>
                  <a:pt x="0" y="430530"/>
                </a:cubicBezTo>
                <a:lnTo>
                  <a:pt x="123053" y="350063"/>
                </a:lnTo>
                <a:cubicBezTo>
                  <a:pt x="157111" y="395027"/>
                  <a:pt x="202132" y="430504"/>
                  <a:pt x="253813" y="453104"/>
                </a:cubicBezTo>
                <a:cubicBezTo>
                  <a:pt x="242410" y="488317"/>
                  <a:pt x="236089" y="524977"/>
                  <a:pt x="235039" y="561975"/>
                </a:cubicBezTo>
                <a:lnTo>
                  <a:pt x="370942" y="479898"/>
                </a:lnTo>
                <a:cubicBezTo>
                  <a:pt x="375342" y="480070"/>
                  <a:pt x="379714" y="480403"/>
                  <a:pt x="384162" y="480403"/>
                </a:cubicBezTo>
                <a:cubicBezTo>
                  <a:pt x="477185" y="480386"/>
                  <a:pt x="565785" y="440695"/>
                  <a:pt x="627726" y="371294"/>
                </a:cubicBezTo>
                <a:lnTo>
                  <a:pt x="514350" y="285750"/>
                </a:lnTo>
                <a:close/>
                <a:moveTo>
                  <a:pt x="500062" y="213760"/>
                </a:moveTo>
                <a:cubicBezTo>
                  <a:pt x="492172" y="213760"/>
                  <a:pt x="485775" y="207363"/>
                  <a:pt x="485775" y="199473"/>
                </a:cubicBezTo>
                <a:cubicBezTo>
                  <a:pt x="485775" y="191582"/>
                  <a:pt x="492172" y="185185"/>
                  <a:pt x="500062" y="185185"/>
                </a:cubicBezTo>
                <a:cubicBezTo>
                  <a:pt x="507953" y="185185"/>
                  <a:pt x="514350" y="191582"/>
                  <a:pt x="514350" y="199473"/>
                </a:cubicBezTo>
                <a:cubicBezTo>
                  <a:pt x="514350" y="207363"/>
                  <a:pt x="507953" y="213760"/>
                  <a:pt x="500062" y="213760"/>
                </a:cubicBezTo>
                <a:close/>
              </a:path>
            </a:pathLst>
          </a:cu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1" name="Multiplication Sign 70">
            <a:extLst>
              <a:ext uri="{FF2B5EF4-FFF2-40B4-BE49-F238E27FC236}">
                <a16:creationId xmlns:a16="http://schemas.microsoft.com/office/drawing/2014/main" id="{5957D283-18EA-4F0B-A2A3-11CCA3B144A1}"/>
              </a:ext>
            </a:extLst>
          </p:cNvPr>
          <p:cNvSpPr/>
          <p:nvPr/>
        </p:nvSpPr>
        <p:spPr>
          <a:xfrm>
            <a:off x="7224159" y="3231806"/>
            <a:ext cx="436880" cy="436880"/>
          </a:xfrm>
          <a:prstGeom prst="mathMultiply">
            <a:avLst/>
          </a:prstGeom>
          <a:solidFill>
            <a:srgbClr val="C83A39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A0C5F642-E9C4-40AC-864F-BD6127490E77}"/>
              </a:ext>
            </a:extLst>
          </p:cNvPr>
          <p:cNvSpPr/>
          <p:nvPr/>
        </p:nvSpPr>
        <p:spPr>
          <a:xfrm>
            <a:off x="7369940" y="2631465"/>
            <a:ext cx="637803" cy="561975"/>
          </a:xfrm>
          <a:custGeom>
            <a:avLst/>
            <a:gdLst>
              <a:gd name="connsiteX0" fmla="*/ 637804 w 637803"/>
              <a:gd name="connsiteY0" fmla="*/ 202235 h 561975"/>
              <a:gd name="connsiteX1" fmla="*/ 384153 w 637803"/>
              <a:gd name="connsiteY1" fmla="*/ 81572 h 561975"/>
              <a:gd name="connsiteX2" fmla="*/ 370932 w 637803"/>
              <a:gd name="connsiteY2" fmla="*/ 82077 h 561975"/>
              <a:gd name="connsiteX3" fmla="*/ 235039 w 637803"/>
              <a:gd name="connsiteY3" fmla="*/ 0 h 561975"/>
              <a:gd name="connsiteX4" fmla="*/ 253822 w 637803"/>
              <a:gd name="connsiteY4" fmla="*/ 108871 h 561975"/>
              <a:gd name="connsiteX5" fmla="*/ 123053 w 637803"/>
              <a:gd name="connsiteY5" fmla="*/ 211893 h 561975"/>
              <a:gd name="connsiteX6" fmla="*/ 0 w 637803"/>
              <a:gd name="connsiteY6" fmla="*/ 131445 h 561975"/>
              <a:gd name="connsiteX7" fmla="*/ 28004 w 637803"/>
              <a:gd name="connsiteY7" fmla="*/ 280988 h 561975"/>
              <a:gd name="connsiteX8" fmla="*/ 0 w 637803"/>
              <a:gd name="connsiteY8" fmla="*/ 430530 h 561975"/>
              <a:gd name="connsiteX9" fmla="*/ 123053 w 637803"/>
              <a:gd name="connsiteY9" fmla="*/ 350063 h 561975"/>
              <a:gd name="connsiteX10" fmla="*/ 253813 w 637803"/>
              <a:gd name="connsiteY10" fmla="*/ 453104 h 561975"/>
              <a:gd name="connsiteX11" fmla="*/ 235039 w 637803"/>
              <a:gd name="connsiteY11" fmla="*/ 561975 h 561975"/>
              <a:gd name="connsiteX12" fmla="*/ 370942 w 637803"/>
              <a:gd name="connsiteY12" fmla="*/ 479898 h 561975"/>
              <a:gd name="connsiteX13" fmla="*/ 384162 w 637803"/>
              <a:gd name="connsiteY13" fmla="*/ 480403 h 561975"/>
              <a:gd name="connsiteX14" fmla="*/ 627726 w 637803"/>
              <a:gd name="connsiteY14" fmla="*/ 371294 h 561975"/>
              <a:gd name="connsiteX15" fmla="*/ 514350 w 637803"/>
              <a:gd name="connsiteY15" fmla="*/ 285750 h 561975"/>
              <a:gd name="connsiteX16" fmla="*/ 500062 w 637803"/>
              <a:gd name="connsiteY16" fmla="*/ 213760 h 561975"/>
              <a:gd name="connsiteX17" fmla="*/ 485775 w 637803"/>
              <a:gd name="connsiteY17" fmla="*/ 199473 h 561975"/>
              <a:gd name="connsiteX18" fmla="*/ 500062 w 637803"/>
              <a:gd name="connsiteY18" fmla="*/ 185185 h 561975"/>
              <a:gd name="connsiteX19" fmla="*/ 514350 w 637803"/>
              <a:gd name="connsiteY19" fmla="*/ 199473 h 561975"/>
              <a:gd name="connsiteX20" fmla="*/ 500062 w 637803"/>
              <a:gd name="connsiteY20" fmla="*/ 213760 h 561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37803" h="561975">
                <a:moveTo>
                  <a:pt x="637804" y="202235"/>
                </a:moveTo>
                <a:cubicBezTo>
                  <a:pt x="575716" y="125898"/>
                  <a:pt x="482552" y="81579"/>
                  <a:pt x="384153" y="81572"/>
                </a:cubicBezTo>
                <a:cubicBezTo>
                  <a:pt x="379705" y="81572"/>
                  <a:pt x="375333" y="81905"/>
                  <a:pt x="370932" y="82077"/>
                </a:cubicBezTo>
                <a:lnTo>
                  <a:pt x="235039" y="0"/>
                </a:lnTo>
                <a:cubicBezTo>
                  <a:pt x="236092" y="36999"/>
                  <a:pt x="242417" y="73658"/>
                  <a:pt x="253822" y="108871"/>
                </a:cubicBezTo>
                <a:cubicBezTo>
                  <a:pt x="202141" y="131464"/>
                  <a:pt x="157116" y="166935"/>
                  <a:pt x="123053" y="211893"/>
                </a:cubicBezTo>
                <a:lnTo>
                  <a:pt x="0" y="131445"/>
                </a:lnTo>
                <a:cubicBezTo>
                  <a:pt x="0" y="190205"/>
                  <a:pt x="28004" y="280988"/>
                  <a:pt x="28004" y="280988"/>
                </a:cubicBezTo>
                <a:cubicBezTo>
                  <a:pt x="28004" y="280988"/>
                  <a:pt x="0" y="371789"/>
                  <a:pt x="0" y="430530"/>
                </a:cubicBezTo>
                <a:lnTo>
                  <a:pt x="123053" y="350063"/>
                </a:lnTo>
                <a:cubicBezTo>
                  <a:pt x="157111" y="395027"/>
                  <a:pt x="202132" y="430504"/>
                  <a:pt x="253813" y="453104"/>
                </a:cubicBezTo>
                <a:cubicBezTo>
                  <a:pt x="242410" y="488317"/>
                  <a:pt x="236089" y="524977"/>
                  <a:pt x="235039" y="561975"/>
                </a:cubicBezTo>
                <a:lnTo>
                  <a:pt x="370942" y="479898"/>
                </a:lnTo>
                <a:cubicBezTo>
                  <a:pt x="375342" y="480070"/>
                  <a:pt x="379714" y="480403"/>
                  <a:pt x="384162" y="480403"/>
                </a:cubicBezTo>
                <a:cubicBezTo>
                  <a:pt x="477185" y="480386"/>
                  <a:pt x="565785" y="440695"/>
                  <a:pt x="627726" y="371294"/>
                </a:cubicBezTo>
                <a:lnTo>
                  <a:pt x="514350" y="285750"/>
                </a:lnTo>
                <a:close/>
                <a:moveTo>
                  <a:pt x="500062" y="213760"/>
                </a:moveTo>
                <a:cubicBezTo>
                  <a:pt x="492172" y="213760"/>
                  <a:pt x="485775" y="207363"/>
                  <a:pt x="485775" y="199473"/>
                </a:cubicBezTo>
                <a:cubicBezTo>
                  <a:pt x="485775" y="191582"/>
                  <a:pt x="492172" y="185185"/>
                  <a:pt x="500062" y="185185"/>
                </a:cubicBezTo>
                <a:cubicBezTo>
                  <a:pt x="507953" y="185185"/>
                  <a:pt x="514350" y="191582"/>
                  <a:pt x="514350" y="199473"/>
                </a:cubicBezTo>
                <a:cubicBezTo>
                  <a:pt x="514350" y="207363"/>
                  <a:pt x="507953" y="213760"/>
                  <a:pt x="500062" y="213760"/>
                </a:cubicBezTo>
                <a:close/>
              </a:path>
            </a:pathLst>
          </a:cu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CD9E64C4-5507-4D8E-BD9D-DEE8869B93FA}"/>
              </a:ext>
            </a:extLst>
          </p:cNvPr>
          <p:cNvSpPr txBox="1"/>
          <p:nvPr/>
        </p:nvSpPr>
        <p:spPr>
          <a:xfrm>
            <a:off x="8317181" y="2025289"/>
            <a:ext cx="19486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Advertise customer routes to peers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4837FDD2-F53D-4A3B-B8C0-E5EB592B72CF}"/>
              </a:ext>
            </a:extLst>
          </p:cNvPr>
          <p:cNvSpPr txBox="1"/>
          <p:nvPr/>
        </p:nvSpPr>
        <p:spPr>
          <a:xfrm>
            <a:off x="6066125" y="4025347"/>
            <a:ext cx="19486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Do </a:t>
            </a:r>
            <a:r>
              <a:rPr lang="en-US" sz="1200" b="1" dirty="0"/>
              <a:t>NOT </a:t>
            </a:r>
            <a:r>
              <a:rPr lang="en-US" sz="1200" dirty="0"/>
              <a:t>advertise provider routes to providers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868C0BA-40A4-4356-9ADA-0C491D3222DD}"/>
              </a:ext>
            </a:extLst>
          </p:cNvPr>
          <p:cNvSpPr txBox="1"/>
          <p:nvPr/>
        </p:nvSpPr>
        <p:spPr>
          <a:xfrm>
            <a:off x="8621502" y="5423692"/>
            <a:ext cx="19486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Do </a:t>
            </a:r>
            <a:r>
              <a:rPr lang="en-US" sz="1200" b="1" dirty="0"/>
              <a:t>NOT </a:t>
            </a:r>
            <a:r>
              <a:rPr lang="en-US" sz="1200" dirty="0"/>
              <a:t>advertise provider routes to peers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141C127-3AA6-4EA6-BC13-DEB78BF5F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noProof="0" smtClean="0"/>
              <a:t>11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2037504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val 15">
            <a:extLst>
              <a:ext uri="{FF2B5EF4-FFF2-40B4-BE49-F238E27FC236}">
                <a16:creationId xmlns:a16="http://schemas.microsoft.com/office/drawing/2014/main" id="{F3B7F8EE-E229-4BFD-B741-C06AA05D9BE4}"/>
              </a:ext>
            </a:extLst>
          </p:cNvPr>
          <p:cNvSpPr/>
          <p:nvPr/>
        </p:nvSpPr>
        <p:spPr>
          <a:xfrm>
            <a:off x="7284720" y="4312920"/>
            <a:ext cx="2057400" cy="1813560"/>
          </a:xfrm>
          <a:prstGeom prst="ellipse">
            <a:avLst/>
          </a:prstGeom>
          <a:solidFill>
            <a:schemeClr val="accent6">
              <a:lumMod val="60000"/>
              <a:lumOff val="40000"/>
              <a:alpha val="6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7">
            <a:extLst>
              <a:ext uri="{FF2B5EF4-FFF2-40B4-BE49-F238E27FC236}">
                <a16:creationId xmlns:a16="http://schemas.microsoft.com/office/drawing/2014/main" id="{3EFBDA78-6C7C-4C8B-AAE4-75F4D204F241}"/>
              </a:ext>
            </a:extLst>
          </p:cNvPr>
          <p:cNvSpPr txBox="1">
            <a:spLocks/>
          </p:cNvSpPr>
          <p:nvPr/>
        </p:nvSpPr>
        <p:spPr>
          <a:xfrm>
            <a:off x="1195754" y="942870"/>
            <a:ext cx="4157296" cy="12927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cap="none" dirty="0"/>
              <a:t>TZ for routing</a:t>
            </a:r>
            <a:br>
              <a:rPr lang="en-US" sz="1800" cap="none" dirty="0"/>
            </a:br>
            <a:r>
              <a:rPr lang="en-US" cap="none" dirty="0"/>
              <a:t>Link failure</a:t>
            </a:r>
          </a:p>
        </p:txBody>
      </p:sp>
      <p:sp>
        <p:nvSpPr>
          <p:cNvPr id="14" name="Content Placeholder 11">
            <a:extLst>
              <a:ext uri="{FF2B5EF4-FFF2-40B4-BE49-F238E27FC236}">
                <a16:creationId xmlns:a16="http://schemas.microsoft.com/office/drawing/2014/main" id="{118A40B5-AAB0-4B00-919B-1C814537F8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243505" y="2281658"/>
            <a:ext cx="4157295" cy="1292750"/>
          </a:xfrm>
        </p:spPr>
        <p:txBody>
          <a:bodyPr>
            <a:norm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endParaRPr lang="en-US" sz="2000" b="1" dirty="0">
              <a:solidFill>
                <a:srgbClr val="C00000"/>
              </a:solidFill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Cannot recompute </a:t>
            </a:r>
            <a:r>
              <a:rPr lang="en-US" sz="2000" b="1" dirty="0">
                <a:solidFill>
                  <a:srgbClr val="C83A39"/>
                </a:solidFill>
              </a:rPr>
              <a:t>all</a:t>
            </a:r>
            <a:r>
              <a:rPr lang="en-US" sz="2000" dirty="0"/>
              <a:t> TZ structures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after link failure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1422CB91-19B4-4E2E-9451-3CCE7764C4FC}"/>
                  </a:ext>
                </a:extLst>
              </p:cNvPr>
              <p:cNvSpPr/>
              <p:nvPr/>
            </p:nvSpPr>
            <p:spPr>
              <a:xfrm>
                <a:off x="6103319" y="6272806"/>
                <a:ext cx="1393971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it-IT" sz="800" b="1" dirty="0"/>
                  <a:t>NOTA BENE</a:t>
                </a:r>
              </a:p>
              <a:p>
                <a:r>
                  <a:rPr lang="it-IT" sz="800" dirty="0"/>
                  <a:t>In the following, I use </a:t>
                </a:r>
                <a14:m>
                  <m:oMath xmlns:m="http://schemas.openxmlformats.org/officeDocument/2006/math">
                    <m:r>
                      <a:rPr lang="it-IT" sz="800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it-IT" sz="800" i="1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endParaRPr lang="en-US" sz="800" dirty="0"/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1422CB91-19B4-4E2E-9451-3CCE7764C4F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3319" y="6272806"/>
                <a:ext cx="1393971" cy="338554"/>
              </a:xfrm>
              <a:prstGeom prst="rect">
                <a:avLst/>
              </a:prstGeom>
              <a:blipFill>
                <a:blip r:embed="rId4"/>
                <a:stretch>
                  <a:fillRect b="-53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Content Placeholder 11">
            <a:extLst>
              <a:ext uri="{FF2B5EF4-FFF2-40B4-BE49-F238E27FC236}">
                <a16:creationId xmlns:a16="http://schemas.microsoft.com/office/drawing/2014/main" id="{5DD7FF7D-125F-40A9-B6FE-E772B1F6F6CB}"/>
              </a:ext>
            </a:extLst>
          </p:cNvPr>
          <p:cNvSpPr txBox="1">
            <a:spLocks/>
          </p:cNvSpPr>
          <p:nvPr/>
        </p:nvSpPr>
        <p:spPr>
          <a:xfrm>
            <a:off x="2243505" y="3634617"/>
            <a:ext cx="4157295" cy="1100934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None/>
            </a:pPr>
            <a:r>
              <a:rPr lang="en-US" sz="2000" dirty="0"/>
              <a:t>Nodes can ask neighbors for 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None/>
            </a:pPr>
            <a:r>
              <a:rPr lang="en-US" sz="2000" b="1" dirty="0"/>
              <a:t>missing</a:t>
            </a:r>
            <a:r>
              <a:rPr lang="en-US" sz="2000" dirty="0"/>
              <a:t> information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None/>
            </a:pPr>
            <a:r>
              <a:rPr lang="en-US" sz="2000" dirty="0"/>
              <a:t>(witnesses and bunch)</a:t>
            </a:r>
            <a:endParaRPr lang="en-US" sz="2000" b="1" dirty="0"/>
          </a:p>
        </p:txBody>
      </p:sp>
      <p:pic>
        <p:nvPicPr>
          <p:cNvPr id="17" name="Graphic 16" descr="Badge Tick">
            <a:extLst>
              <a:ext uri="{FF2B5EF4-FFF2-40B4-BE49-F238E27FC236}">
                <a16:creationId xmlns:a16="http://schemas.microsoft.com/office/drawing/2014/main" id="{266B13A8-202C-4469-8257-37D46191E7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413510" y="3779006"/>
            <a:ext cx="718120" cy="718120"/>
          </a:xfrm>
          <a:prstGeom prst="rect">
            <a:avLst/>
          </a:prstGeom>
        </p:spPr>
      </p:pic>
      <p:pic>
        <p:nvPicPr>
          <p:cNvPr id="26" name="Graphic 25" descr="Lights On">
            <a:extLst>
              <a:ext uri="{FF2B5EF4-FFF2-40B4-BE49-F238E27FC236}">
                <a16:creationId xmlns:a16="http://schemas.microsoft.com/office/drawing/2014/main" id="{150EB3F0-30F1-45A7-A748-EBCA2B0B285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422564" y="2578027"/>
            <a:ext cx="700012" cy="700012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9FF2256-3EDD-4879-B6E9-B4B7568BA2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noProof="0" smtClean="0"/>
              <a:t>12</a:t>
            </a:fld>
            <a:endParaRPr lang="en-US" noProof="0" dirty="0"/>
          </a:p>
        </p:txBody>
      </p:sp>
      <p:pic>
        <p:nvPicPr>
          <p:cNvPr id="60" name="Graphic 59">
            <a:extLst>
              <a:ext uri="{FF2B5EF4-FFF2-40B4-BE49-F238E27FC236}">
                <a16:creationId xmlns:a16="http://schemas.microsoft.com/office/drawing/2014/main" id="{956FA076-D1E2-45B3-9187-D1D381B009E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046473" y="891933"/>
            <a:ext cx="5074134" cy="5074134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0C5DC59-FB14-4772-883B-86B16943BE07}"/>
              </a:ext>
            </a:extLst>
          </p:cNvPr>
          <p:cNvCxnSpPr>
            <a:cxnSpLocks/>
          </p:cNvCxnSpPr>
          <p:nvPr/>
        </p:nvCxnSpPr>
        <p:spPr>
          <a:xfrm flipV="1">
            <a:off x="8398669" y="4938714"/>
            <a:ext cx="85725" cy="859630"/>
          </a:xfrm>
          <a:prstGeom prst="line">
            <a:avLst/>
          </a:prstGeom>
          <a:ln w="38100">
            <a:solidFill>
              <a:srgbClr val="B9050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Multiplication Sign 91">
            <a:extLst>
              <a:ext uri="{FF2B5EF4-FFF2-40B4-BE49-F238E27FC236}">
                <a16:creationId xmlns:a16="http://schemas.microsoft.com/office/drawing/2014/main" id="{15D6A126-7C43-4AF0-A3D4-ADF7239B5F6B}"/>
              </a:ext>
            </a:extLst>
          </p:cNvPr>
          <p:cNvSpPr/>
          <p:nvPr/>
        </p:nvSpPr>
        <p:spPr>
          <a:xfrm>
            <a:off x="8323660" y="5243038"/>
            <a:ext cx="250982" cy="250982"/>
          </a:xfrm>
          <a:prstGeom prst="mathMultiply">
            <a:avLst/>
          </a:prstGeom>
          <a:solidFill>
            <a:schemeClr val="accent2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153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900900CD-B943-934F-857F-30AA913FE9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5754" y="942870"/>
            <a:ext cx="4747846" cy="1292750"/>
          </a:xfrm>
        </p:spPr>
        <p:txBody>
          <a:bodyPr/>
          <a:lstStyle/>
          <a:p>
            <a:r>
              <a:rPr lang="en-US" sz="1800" cap="none" dirty="0"/>
              <a:t>TZ for routing</a:t>
            </a:r>
            <a:br>
              <a:rPr lang="en-US" sz="1800" cap="none" dirty="0"/>
            </a:br>
            <a:r>
              <a:rPr lang="en-US" cap="none" dirty="0"/>
              <a:t>Link failure: Update process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942B7415-BF07-438D-B68E-97BF2ACDC5E6}"/>
                  </a:ext>
                </a:extLst>
              </p:cNvPr>
              <p:cNvSpPr/>
              <p:nvPr/>
            </p:nvSpPr>
            <p:spPr>
              <a:xfrm>
                <a:off x="1195754" y="6272806"/>
                <a:ext cx="1393971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it-IT" sz="800" b="1" dirty="0"/>
                  <a:t>NOTA BENE</a:t>
                </a:r>
              </a:p>
              <a:p>
                <a:r>
                  <a:rPr lang="it-IT" sz="800" dirty="0"/>
                  <a:t>In the following, I use </a:t>
                </a:r>
                <a14:m>
                  <m:oMath xmlns:m="http://schemas.openxmlformats.org/officeDocument/2006/math">
                    <m:r>
                      <a:rPr lang="it-IT" sz="800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it-IT" sz="800" i="1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endParaRPr lang="en-US" sz="800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942B7415-BF07-438D-B68E-97BF2ACDC5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5754" y="6272806"/>
                <a:ext cx="1393971" cy="338554"/>
              </a:xfrm>
              <a:prstGeom prst="rect">
                <a:avLst/>
              </a:prstGeom>
              <a:blipFill>
                <a:blip r:embed="rId3"/>
                <a:stretch>
                  <a:fillRect b="-53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" name="Group 22">
            <a:extLst>
              <a:ext uri="{FF2B5EF4-FFF2-40B4-BE49-F238E27FC236}">
                <a16:creationId xmlns:a16="http://schemas.microsoft.com/office/drawing/2014/main" id="{79C919FA-77A1-4759-B9C7-3FC51FFC1624}"/>
              </a:ext>
            </a:extLst>
          </p:cNvPr>
          <p:cNvGrpSpPr/>
          <p:nvPr/>
        </p:nvGrpSpPr>
        <p:grpSpPr>
          <a:xfrm>
            <a:off x="5011778" y="5269269"/>
            <a:ext cx="1949781" cy="672214"/>
            <a:chOff x="9114290" y="3660916"/>
            <a:chExt cx="2451457" cy="672214"/>
          </a:xfrm>
        </p:grpSpPr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E9C0EC95-255C-4BB0-90E4-4A459AE8A5AB}"/>
                </a:ext>
              </a:extLst>
            </p:cNvPr>
            <p:cNvGrpSpPr/>
            <p:nvPr/>
          </p:nvGrpSpPr>
          <p:grpSpPr>
            <a:xfrm>
              <a:off x="9222002" y="3705406"/>
              <a:ext cx="148446" cy="186259"/>
              <a:chOff x="7522534" y="4116458"/>
              <a:chExt cx="250444" cy="314240"/>
            </a:xfrm>
            <a:solidFill>
              <a:srgbClr val="0070C0"/>
            </a:solidFill>
          </p:grpSpPr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A0E25338-EE2E-45C9-BC71-57E6037AC81C}"/>
                  </a:ext>
                </a:extLst>
              </p:cNvPr>
              <p:cNvSpPr/>
              <p:nvPr/>
            </p:nvSpPr>
            <p:spPr>
              <a:xfrm rot="839576">
                <a:off x="7579055" y="4116456"/>
                <a:ext cx="193904" cy="205711"/>
              </a:xfrm>
              <a:custGeom>
                <a:avLst/>
                <a:gdLst>
                  <a:gd name="connsiteX0" fmla="*/ 0 w 107632"/>
                  <a:gd name="connsiteY0" fmla="*/ 0 h 541877"/>
                  <a:gd name="connsiteX1" fmla="*/ 107633 w 107632"/>
                  <a:gd name="connsiteY1" fmla="*/ 0 h 541877"/>
                  <a:gd name="connsiteX2" fmla="*/ 98679 w 107632"/>
                  <a:gd name="connsiteY2" fmla="*/ 541877 h 541877"/>
                  <a:gd name="connsiteX3" fmla="*/ 8954 w 107632"/>
                  <a:gd name="connsiteY3" fmla="*/ 541877 h 541877"/>
                  <a:gd name="connsiteX4" fmla="*/ 0 w 107632"/>
                  <a:gd name="connsiteY4" fmla="*/ 0 h 541877"/>
                  <a:gd name="connsiteX0" fmla="*/ 0 w 217311"/>
                  <a:gd name="connsiteY0" fmla="*/ 0 h 541877"/>
                  <a:gd name="connsiteX1" fmla="*/ 217312 w 217311"/>
                  <a:gd name="connsiteY1" fmla="*/ 10197 h 541877"/>
                  <a:gd name="connsiteX2" fmla="*/ 98679 w 217311"/>
                  <a:gd name="connsiteY2" fmla="*/ 541877 h 541877"/>
                  <a:gd name="connsiteX3" fmla="*/ 8954 w 217311"/>
                  <a:gd name="connsiteY3" fmla="*/ 541877 h 541877"/>
                  <a:gd name="connsiteX4" fmla="*/ 0 w 217311"/>
                  <a:gd name="connsiteY4" fmla="*/ 0 h 541877"/>
                  <a:gd name="connsiteX0" fmla="*/ 1 w 215794"/>
                  <a:gd name="connsiteY0" fmla="*/ 207120 h 531680"/>
                  <a:gd name="connsiteX1" fmla="*/ 215795 w 215794"/>
                  <a:gd name="connsiteY1" fmla="*/ 0 h 531680"/>
                  <a:gd name="connsiteX2" fmla="*/ 97162 w 215794"/>
                  <a:gd name="connsiteY2" fmla="*/ 531680 h 531680"/>
                  <a:gd name="connsiteX3" fmla="*/ 7437 w 215794"/>
                  <a:gd name="connsiteY3" fmla="*/ 531680 h 531680"/>
                  <a:gd name="connsiteX4" fmla="*/ 1 w 215794"/>
                  <a:gd name="connsiteY4" fmla="*/ 207120 h 531680"/>
                  <a:gd name="connsiteX0" fmla="*/ 1 w 337858"/>
                  <a:gd name="connsiteY0" fmla="*/ 0 h 324560"/>
                  <a:gd name="connsiteX1" fmla="*/ 337859 w 337858"/>
                  <a:gd name="connsiteY1" fmla="*/ 2518 h 324560"/>
                  <a:gd name="connsiteX2" fmla="*/ 97162 w 337858"/>
                  <a:gd name="connsiteY2" fmla="*/ 324560 h 324560"/>
                  <a:gd name="connsiteX3" fmla="*/ 7437 w 337858"/>
                  <a:gd name="connsiteY3" fmla="*/ 324560 h 324560"/>
                  <a:gd name="connsiteX4" fmla="*/ 1 w 337858"/>
                  <a:gd name="connsiteY4" fmla="*/ 0 h 324560"/>
                  <a:gd name="connsiteX0" fmla="*/ 1 w 337858"/>
                  <a:gd name="connsiteY0" fmla="*/ 0 h 327715"/>
                  <a:gd name="connsiteX1" fmla="*/ 337859 w 337858"/>
                  <a:gd name="connsiteY1" fmla="*/ 2518 h 327715"/>
                  <a:gd name="connsiteX2" fmla="*/ 170165 w 337858"/>
                  <a:gd name="connsiteY2" fmla="*/ 327715 h 327715"/>
                  <a:gd name="connsiteX3" fmla="*/ 7437 w 337858"/>
                  <a:gd name="connsiteY3" fmla="*/ 324560 h 327715"/>
                  <a:gd name="connsiteX4" fmla="*/ 1 w 337858"/>
                  <a:gd name="connsiteY4" fmla="*/ 0 h 3277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7858" h="327715">
                    <a:moveTo>
                      <a:pt x="1" y="0"/>
                    </a:moveTo>
                    <a:lnTo>
                      <a:pt x="337859" y="2518"/>
                    </a:lnTo>
                    <a:lnTo>
                      <a:pt x="170165" y="327715"/>
                    </a:lnTo>
                    <a:lnTo>
                      <a:pt x="7437" y="32456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97C2F7BE-076E-4316-896A-C37EAB908842}"/>
                  </a:ext>
                </a:extLst>
              </p:cNvPr>
              <p:cNvSpPr/>
              <p:nvPr/>
            </p:nvSpPr>
            <p:spPr>
              <a:xfrm rot="839576">
                <a:off x="7522534" y="4335035"/>
                <a:ext cx="87465" cy="95663"/>
              </a:xfrm>
              <a:custGeom>
                <a:avLst/>
                <a:gdLst>
                  <a:gd name="connsiteX0" fmla="*/ 152400 w 152400"/>
                  <a:gd name="connsiteY0" fmla="*/ 76200 h 152400"/>
                  <a:gd name="connsiteX1" fmla="*/ 76200 w 152400"/>
                  <a:gd name="connsiteY1" fmla="*/ 152400 h 152400"/>
                  <a:gd name="connsiteX2" fmla="*/ 0 w 152400"/>
                  <a:gd name="connsiteY2" fmla="*/ 76200 h 152400"/>
                  <a:gd name="connsiteX3" fmla="*/ 76200 w 152400"/>
                  <a:gd name="connsiteY3" fmla="*/ 0 h 152400"/>
                  <a:gd name="connsiteX4" fmla="*/ 152400 w 152400"/>
                  <a:gd name="connsiteY4" fmla="*/ 76200 h 152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400" h="152400">
                    <a:moveTo>
                      <a:pt x="152400" y="76200"/>
                    </a:moveTo>
                    <a:cubicBezTo>
                      <a:pt x="152400" y="118284"/>
                      <a:pt x="118284" y="152400"/>
                      <a:pt x="76200" y="152400"/>
                    </a:cubicBezTo>
                    <a:cubicBezTo>
                      <a:pt x="34116" y="152400"/>
                      <a:pt x="0" y="118284"/>
                      <a:pt x="0" y="76200"/>
                    </a:cubicBezTo>
                    <a:cubicBezTo>
                      <a:pt x="0" y="34116"/>
                      <a:pt x="34116" y="0"/>
                      <a:pt x="76200" y="0"/>
                    </a:cubicBezTo>
                    <a:cubicBezTo>
                      <a:pt x="118284" y="0"/>
                      <a:pt x="152400" y="34116"/>
                      <a:pt x="152400" y="7620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01" name="Content Placeholder 11">
              <a:extLst>
                <a:ext uri="{FF2B5EF4-FFF2-40B4-BE49-F238E27FC236}">
                  <a16:creationId xmlns:a16="http://schemas.microsoft.com/office/drawing/2014/main" id="{85E0EAFA-EC53-4870-8036-26A24B733F56}"/>
                </a:ext>
              </a:extLst>
            </p:cNvPr>
            <p:cNvSpPr txBox="1">
              <a:spLocks/>
            </p:cNvSpPr>
            <p:nvPr/>
          </p:nvSpPr>
          <p:spPr>
            <a:xfrm>
              <a:off x="9389170" y="3660916"/>
              <a:ext cx="2176577" cy="323780"/>
            </a:xfrm>
            <a:prstGeom prst="rect">
              <a:avLst/>
            </a:prstGeom>
          </p:spPr>
          <p:txBody>
            <a:bodyPr vert="horz" lIns="0" tIns="45720" rIns="0" bIns="45720" rtlCol="0">
              <a:normAutofit/>
            </a:bodyPr>
            <a:lstStyle>
              <a:lvl1pPr marL="91440" indent="-91440" algn="l" defTabSz="914400" rtl="0" eaLnBrk="1" latinLnBrk="0" hangingPunct="1">
                <a:lnSpc>
                  <a:spcPct val="100000"/>
                </a:lnSpc>
                <a:spcBef>
                  <a:spcPts val="1200"/>
                </a:spcBef>
                <a:spcAft>
                  <a:spcPts val="200"/>
                </a:spcAft>
                <a:buClr>
                  <a:schemeClr val="accent1"/>
                </a:buClr>
                <a:buSzPct val="100000"/>
                <a:buFont typeface="Calibri" panose="020F0502020204030204" pitchFamily="34" charset="0"/>
                <a:buChar char=" 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84048" indent="-182880" algn="l" defTabSz="914400" rtl="0" eaLnBrk="1" latinLnBrk="0" hangingPunct="1">
                <a:lnSpc>
                  <a:spcPct val="100000"/>
                </a:lnSpc>
                <a:spcBef>
                  <a:spcPts val="200"/>
                </a:spcBef>
                <a:spcAft>
                  <a:spcPts val="400"/>
                </a:spcAft>
                <a:buClrTx/>
                <a:buFont typeface="Calibri" pitchFamily="34" charset="0"/>
                <a:buChar char="◦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566928" indent="-182880" algn="l" defTabSz="914400" rtl="0" eaLnBrk="1" latinLnBrk="0" hangingPunct="1">
                <a:lnSpc>
                  <a:spcPct val="100000"/>
                </a:lnSpc>
                <a:spcBef>
                  <a:spcPts val="200"/>
                </a:spcBef>
                <a:spcAft>
                  <a:spcPts val="400"/>
                </a:spcAft>
                <a:buClrTx/>
                <a:buFont typeface="Calibri" pitchFamily="34" charset="0"/>
                <a:buChar char="◦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749808" indent="-182880" algn="l" defTabSz="914400" rtl="0" eaLnBrk="1" latinLnBrk="0" hangingPunct="1">
                <a:lnSpc>
                  <a:spcPct val="100000"/>
                </a:lnSpc>
                <a:spcBef>
                  <a:spcPts val="200"/>
                </a:spcBef>
                <a:spcAft>
                  <a:spcPts val="400"/>
                </a:spcAft>
                <a:buClrTx/>
                <a:buFont typeface="Calibri" pitchFamily="34" charset="0"/>
                <a:buChar char="◦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32688" indent="-182880" algn="l" defTabSz="914400" rtl="0" eaLnBrk="1" latinLnBrk="0" hangingPunct="1">
                <a:lnSpc>
                  <a:spcPct val="100000"/>
                </a:lnSpc>
                <a:spcBef>
                  <a:spcPts val="200"/>
                </a:spcBef>
                <a:spcAft>
                  <a:spcPts val="400"/>
                </a:spcAft>
                <a:buClrTx/>
                <a:buFont typeface="Calibri" pitchFamily="34" charset="0"/>
                <a:buChar char="◦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1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13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15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17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1050" b="1" dirty="0">
                  <a:solidFill>
                    <a:srgbClr val="0070C0"/>
                  </a:solidFill>
                </a:rPr>
                <a:t>= Invalidation message</a:t>
              </a:r>
            </a:p>
          </p:txBody>
        </p:sp>
        <p:pic>
          <p:nvPicPr>
            <p:cNvPr id="102" name="Graphic 101" descr="Signpost">
              <a:extLst>
                <a:ext uri="{FF2B5EF4-FFF2-40B4-BE49-F238E27FC236}">
                  <a16:creationId xmlns:a16="http://schemas.microsoft.com/office/drawing/2014/main" id="{8A2CB83D-EBDC-41C9-8BA9-B7E2410BE1A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114290" y="3966611"/>
              <a:ext cx="326858" cy="326858"/>
            </a:xfrm>
            <a:prstGeom prst="rect">
              <a:avLst/>
            </a:prstGeom>
          </p:spPr>
        </p:pic>
        <p:sp>
          <p:nvSpPr>
            <p:cNvPr id="103" name="Content Placeholder 11">
              <a:extLst>
                <a:ext uri="{FF2B5EF4-FFF2-40B4-BE49-F238E27FC236}">
                  <a16:creationId xmlns:a16="http://schemas.microsoft.com/office/drawing/2014/main" id="{5BA288BB-BA07-453A-927A-3E14DD8B5E28}"/>
                </a:ext>
              </a:extLst>
            </p:cNvPr>
            <p:cNvSpPr txBox="1">
              <a:spLocks/>
            </p:cNvSpPr>
            <p:nvPr/>
          </p:nvSpPr>
          <p:spPr>
            <a:xfrm>
              <a:off x="9389170" y="3986890"/>
              <a:ext cx="2175201" cy="346240"/>
            </a:xfrm>
            <a:prstGeom prst="rect">
              <a:avLst/>
            </a:prstGeom>
          </p:spPr>
          <p:txBody>
            <a:bodyPr vert="horz" lIns="0" tIns="45720" rIns="0" bIns="45720" rtlCol="0">
              <a:normAutofit/>
            </a:bodyPr>
            <a:lstStyle>
              <a:lvl1pPr marL="91440" indent="-91440" algn="l" defTabSz="914400" rtl="0" eaLnBrk="1" latinLnBrk="0" hangingPunct="1">
                <a:lnSpc>
                  <a:spcPct val="100000"/>
                </a:lnSpc>
                <a:spcBef>
                  <a:spcPts val="1200"/>
                </a:spcBef>
                <a:spcAft>
                  <a:spcPts val="200"/>
                </a:spcAft>
                <a:buClr>
                  <a:schemeClr val="accent1"/>
                </a:buClr>
                <a:buSzPct val="100000"/>
                <a:buFont typeface="Calibri" panose="020F0502020204030204" pitchFamily="34" charset="0"/>
                <a:buChar char=" 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84048" indent="-182880" algn="l" defTabSz="914400" rtl="0" eaLnBrk="1" latinLnBrk="0" hangingPunct="1">
                <a:lnSpc>
                  <a:spcPct val="100000"/>
                </a:lnSpc>
                <a:spcBef>
                  <a:spcPts val="200"/>
                </a:spcBef>
                <a:spcAft>
                  <a:spcPts val="400"/>
                </a:spcAft>
                <a:buClrTx/>
                <a:buFont typeface="Calibri" pitchFamily="34" charset="0"/>
                <a:buChar char="◦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566928" indent="-182880" algn="l" defTabSz="914400" rtl="0" eaLnBrk="1" latinLnBrk="0" hangingPunct="1">
                <a:lnSpc>
                  <a:spcPct val="100000"/>
                </a:lnSpc>
                <a:spcBef>
                  <a:spcPts val="200"/>
                </a:spcBef>
                <a:spcAft>
                  <a:spcPts val="400"/>
                </a:spcAft>
                <a:buClrTx/>
                <a:buFont typeface="Calibri" pitchFamily="34" charset="0"/>
                <a:buChar char="◦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749808" indent="-182880" algn="l" defTabSz="914400" rtl="0" eaLnBrk="1" latinLnBrk="0" hangingPunct="1">
                <a:lnSpc>
                  <a:spcPct val="100000"/>
                </a:lnSpc>
                <a:spcBef>
                  <a:spcPts val="200"/>
                </a:spcBef>
                <a:spcAft>
                  <a:spcPts val="400"/>
                </a:spcAft>
                <a:buClrTx/>
                <a:buFont typeface="Calibri" pitchFamily="34" charset="0"/>
                <a:buChar char="◦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32688" indent="-182880" algn="l" defTabSz="914400" rtl="0" eaLnBrk="1" latinLnBrk="0" hangingPunct="1">
                <a:lnSpc>
                  <a:spcPct val="100000"/>
                </a:lnSpc>
                <a:spcBef>
                  <a:spcPts val="200"/>
                </a:spcBef>
                <a:spcAft>
                  <a:spcPts val="400"/>
                </a:spcAft>
                <a:buClrTx/>
                <a:buFont typeface="Calibri" pitchFamily="34" charset="0"/>
                <a:buChar char="◦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1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13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15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17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1050" b="1" dirty="0">
                  <a:solidFill>
                    <a:srgbClr val="8AAB00"/>
                  </a:solidFill>
                </a:rPr>
                <a:t>= Valid alternative route</a:t>
              </a:r>
            </a:p>
          </p:txBody>
        </p:sp>
      </p:grpSp>
      <p:pic>
        <p:nvPicPr>
          <p:cNvPr id="21" name="Picture 20" descr="A screenshot of a cell phone&#10;&#10;Description automatically generated">
            <a:extLst>
              <a:ext uri="{FF2B5EF4-FFF2-40B4-BE49-F238E27FC236}">
                <a16:creationId xmlns:a16="http://schemas.microsoft.com/office/drawing/2014/main" id="{ADF04376-6F5A-46CF-8A31-EB3C81D763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1252" y="2381544"/>
            <a:ext cx="6294168" cy="2538932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6CABD39E-5FE0-4500-B784-E2D81C9EB760}"/>
              </a:ext>
            </a:extLst>
          </p:cNvPr>
          <p:cNvGrpSpPr/>
          <p:nvPr/>
        </p:nvGrpSpPr>
        <p:grpSpPr>
          <a:xfrm>
            <a:off x="2672714" y="4070881"/>
            <a:ext cx="245990" cy="245990"/>
            <a:chOff x="2626750" y="3942201"/>
            <a:chExt cx="326858" cy="326858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84315BF7-159B-41CF-ADD7-596EB7FF53E5}"/>
                </a:ext>
              </a:extLst>
            </p:cNvPr>
            <p:cNvSpPr/>
            <p:nvPr/>
          </p:nvSpPr>
          <p:spPr>
            <a:xfrm>
              <a:off x="2626750" y="3942201"/>
              <a:ext cx="326858" cy="326858"/>
            </a:xfrm>
            <a:prstGeom prst="ellipse">
              <a:avLst/>
            </a:prstGeom>
            <a:solidFill>
              <a:srgbClr val="8AAB00"/>
            </a:solidFill>
            <a:ln>
              <a:solidFill>
                <a:srgbClr val="637A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4" name="Graphic 103" descr="Signpost">
              <a:extLst>
                <a:ext uri="{FF2B5EF4-FFF2-40B4-BE49-F238E27FC236}">
                  <a16:creationId xmlns:a16="http://schemas.microsoft.com/office/drawing/2014/main" id="{D358F7EB-4B33-45C4-B53B-A74E73BDDCE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677111" y="3992562"/>
              <a:ext cx="226136" cy="226136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1E75875-97CB-4574-9458-DA4124C37A66}"/>
              </a:ext>
            </a:extLst>
          </p:cNvPr>
          <p:cNvGrpSpPr/>
          <p:nvPr/>
        </p:nvGrpSpPr>
        <p:grpSpPr>
          <a:xfrm>
            <a:off x="4157344" y="3528015"/>
            <a:ext cx="245990" cy="245990"/>
            <a:chOff x="4181230" y="3658599"/>
            <a:chExt cx="245990" cy="245990"/>
          </a:xfrm>
        </p:grpSpPr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4ED07C7C-4986-49FE-9648-2A9C2672D8FE}"/>
                </a:ext>
              </a:extLst>
            </p:cNvPr>
            <p:cNvSpPr/>
            <p:nvPr/>
          </p:nvSpPr>
          <p:spPr>
            <a:xfrm>
              <a:off x="4181230" y="3658599"/>
              <a:ext cx="245990" cy="245990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D0070BC8-0044-4B8B-B689-A226A51F87CA}"/>
                </a:ext>
              </a:extLst>
            </p:cNvPr>
            <p:cNvGrpSpPr/>
            <p:nvPr/>
          </p:nvGrpSpPr>
          <p:grpSpPr>
            <a:xfrm>
              <a:off x="4260575" y="3723375"/>
              <a:ext cx="100580" cy="122788"/>
              <a:chOff x="4351220" y="3673732"/>
              <a:chExt cx="185853" cy="233213"/>
            </a:xfrm>
            <a:solidFill>
              <a:srgbClr val="F6F9FF"/>
            </a:solidFill>
          </p:grpSpPr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6116F8D4-CD4E-4F85-B840-0EB2938ACA06}"/>
                  </a:ext>
                </a:extLst>
              </p:cNvPr>
              <p:cNvSpPr/>
              <p:nvPr/>
            </p:nvSpPr>
            <p:spPr>
              <a:xfrm rot="839576">
                <a:off x="4393167" y="3673732"/>
                <a:ext cx="143906" cy="152668"/>
              </a:xfrm>
              <a:custGeom>
                <a:avLst/>
                <a:gdLst>
                  <a:gd name="connsiteX0" fmla="*/ 0 w 107632"/>
                  <a:gd name="connsiteY0" fmla="*/ 0 h 541877"/>
                  <a:gd name="connsiteX1" fmla="*/ 107633 w 107632"/>
                  <a:gd name="connsiteY1" fmla="*/ 0 h 541877"/>
                  <a:gd name="connsiteX2" fmla="*/ 98679 w 107632"/>
                  <a:gd name="connsiteY2" fmla="*/ 541877 h 541877"/>
                  <a:gd name="connsiteX3" fmla="*/ 8954 w 107632"/>
                  <a:gd name="connsiteY3" fmla="*/ 541877 h 541877"/>
                  <a:gd name="connsiteX4" fmla="*/ 0 w 107632"/>
                  <a:gd name="connsiteY4" fmla="*/ 0 h 541877"/>
                  <a:gd name="connsiteX0" fmla="*/ 0 w 217311"/>
                  <a:gd name="connsiteY0" fmla="*/ 0 h 541877"/>
                  <a:gd name="connsiteX1" fmla="*/ 217312 w 217311"/>
                  <a:gd name="connsiteY1" fmla="*/ 10197 h 541877"/>
                  <a:gd name="connsiteX2" fmla="*/ 98679 w 217311"/>
                  <a:gd name="connsiteY2" fmla="*/ 541877 h 541877"/>
                  <a:gd name="connsiteX3" fmla="*/ 8954 w 217311"/>
                  <a:gd name="connsiteY3" fmla="*/ 541877 h 541877"/>
                  <a:gd name="connsiteX4" fmla="*/ 0 w 217311"/>
                  <a:gd name="connsiteY4" fmla="*/ 0 h 541877"/>
                  <a:gd name="connsiteX0" fmla="*/ 1 w 215794"/>
                  <a:gd name="connsiteY0" fmla="*/ 207120 h 531680"/>
                  <a:gd name="connsiteX1" fmla="*/ 215795 w 215794"/>
                  <a:gd name="connsiteY1" fmla="*/ 0 h 531680"/>
                  <a:gd name="connsiteX2" fmla="*/ 97162 w 215794"/>
                  <a:gd name="connsiteY2" fmla="*/ 531680 h 531680"/>
                  <a:gd name="connsiteX3" fmla="*/ 7437 w 215794"/>
                  <a:gd name="connsiteY3" fmla="*/ 531680 h 531680"/>
                  <a:gd name="connsiteX4" fmla="*/ 1 w 215794"/>
                  <a:gd name="connsiteY4" fmla="*/ 207120 h 531680"/>
                  <a:gd name="connsiteX0" fmla="*/ 1 w 337858"/>
                  <a:gd name="connsiteY0" fmla="*/ 0 h 324560"/>
                  <a:gd name="connsiteX1" fmla="*/ 337859 w 337858"/>
                  <a:gd name="connsiteY1" fmla="*/ 2518 h 324560"/>
                  <a:gd name="connsiteX2" fmla="*/ 97162 w 337858"/>
                  <a:gd name="connsiteY2" fmla="*/ 324560 h 324560"/>
                  <a:gd name="connsiteX3" fmla="*/ 7437 w 337858"/>
                  <a:gd name="connsiteY3" fmla="*/ 324560 h 324560"/>
                  <a:gd name="connsiteX4" fmla="*/ 1 w 337858"/>
                  <a:gd name="connsiteY4" fmla="*/ 0 h 324560"/>
                  <a:gd name="connsiteX0" fmla="*/ 1 w 337858"/>
                  <a:gd name="connsiteY0" fmla="*/ 0 h 327715"/>
                  <a:gd name="connsiteX1" fmla="*/ 337859 w 337858"/>
                  <a:gd name="connsiteY1" fmla="*/ 2518 h 327715"/>
                  <a:gd name="connsiteX2" fmla="*/ 170165 w 337858"/>
                  <a:gd name="connsiteY2" fmla="*/ 327715 h 327715"/>
                  <a:gd name="connsiteX3" fmla="*/ 7437 w 337858"/>
                  <a:gd name="connsiteY3" fmla="*/ 324560 h 327715"/>
                  <a:gd name="connsiteX4" fmla="*/ 1 w 337858"/>
                  <a:gd name="connsiteY4" fmla="*/ 0 h 3277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7858" h="327715">
                    <a:moveTo>
                      <a:pt x="1" y="0"/>
                    </a:moveTo>
                    <a:lnTo>
                      <a:pt x="337859" y="2518"/>
                    </a:lnTo>
                    <a:lnTo>
                      <a:pt x="170165" y="327715"/>
                    </a:lnTo>
                    <a:lnTo>
                      <a:pt x="7437" y="32456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6A7DE928-5C49-4404-9CC3-1BC1EDB815E6}"/>
                  </a:ext>
                </a:extLst>
              </p:cNvPr>
              <p:cNvSpPr/>
              <p:nvPr/>
            </p:nvSpPr>
            <p:spPr>
              <a:xfrm rot="839576">
                <a:off x="4351220" y="3835949"/>
                <a:ext cx="64912" cy="70996"/>
              </a:xfrm>
              <a:custGeom>
                <a:avLst/>
                <a:gdLst>
                  <a:gd name="connsiteX0" fmla="*/ 152400 w 152400"/>
                  <a:gd name="connsiteY0" fmla="*/ 76200 h 152400"/>
                  <a:gd name="connsiteX1" fmla="*/ 76200 w 152400"/>
                  <a:gd name="connsiteY1" fmla="*/ 152400 h 152400"/>
                  <a:gd name="connsiteX2" fmla="*/ 0 w 152400"/>
                  <a:gd name="connsiteY2" fmla="*/ 76200 h 152400"/>
                  <a:gd name="connsiteX3" fmla="*/ 76200 w 152400"/>
                  <a:gd name="connsiteY3" fmla="*/ 0 h 152400"/>
                  <a:gd name="connsiteX4" fmla="*/ 152400 w 152400"/>
                  <a:gd name="connsiteY4" fmla="*/ 76200 h 152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400" h="152400">
                    <a:moveTo>
                      <a:pt x="152400" y="76200"/>
                    </a:moveTo>
                    <a:cubicBezTo>
                      <a:pt x="152400" y="118284"/>
                      <a:pt x="118284" y="152400"/>
                      <a:pt x="76200" y="152400"/>
                    </a:cubicBezTo>
                    <a:cubicBezTo>
                      <a:pt x="34116" y="152400"/>
                      <a:pt x="0" y="118284"/>
                      <a:pt x="0" y="76200"/>
                    </a:cubicBezTo>
                    <a:cubicBezTo>
                      <a:pt x="0" y="34116"/>
                      <a:pt x="34116" y="0"/>
                      <a:pt x="76200" y="0"/>
                    </a:cubicBezTo>
                    <a:cubicBezTo>
                      <a:pt x="118284" y="0"/>
                      <a:pt x="152400" y="34116"/>
                      <a:pt x="152400" y="7620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114" name="Rectangle 113">
            <a:extLst>
              <a:ext uri="{FF2B5EF4-FFF2-40B4-BE49-F238E27FC236}">
                <a16:creationId xmlns:a16="http://schemas.microsoft.com/office/drawing/2014/main" id="{2913C619-3A33-4405-BC9C-3214E379B248}"/>
              </a:ext>
            </a:extLst>
          </p:cNvPr>
          <p:cNvSpPr/>
          <p:nvPr/>
        </p:nvSpPr>
        <p:spPr>
          <a:xfrm>
            <a:off x="821252" y="5739279"/>
            <a:ext cx="289374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* With some care in executing line 9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43F61EF-8D78-4F55-9F65-37D68A6F0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noProof="0" smtClean="0"/>
              <a:t>13</a:t>
            </a:fld>
            <a:endParaRPr lang="en-US" noProof="0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05B8B89-5EDB-49D9-A74D-BC804CE9EB72}"/>
              </a:ext>
            </a:extLst>
          </p:cNvPr>
          <p:cNvGrpSpPr/>
          <p:nvPr/>
        </p:nvGrpSpPr>
        <p:grpSpPr>
          <a:xfrm>
            <a:off x="8011133" y="921133"/>
            <a:ext cx="2623144" cy="1413633"/>
            <a:chOff x="8118359" y="987532"/>
            <a:chExt cx="2623144" cy="1413633"/>
          </a:xfrm>
        </p:grpSpPr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7D1263F8-E5E5-463B-90E3-1E8C3FF54264}"/>
                </a:ext>
              </a:extLst>
            </p:cNvPr>
            <p:cNvSpPr/>
            <p:nvPr/>
          </p:nvSpPr>
          <p:spPr>
            <a:xfrm rot="2865331" flipV="1">
              <a:off x="9446212" y="1210494"/>
              <a:ext cx="14148" cy="702584"/>
            </a:xfrm>
            <a:custGeom>
              <a:avLst/>
              <a:gdLst>
                <a:gd name="connsiteX0" fmla="*/ 47172 w 689198"/>
                <a:gd name="connsiteY0" fmla="*/ 0 h 642026"/>
                <a:gd name="connsiteX1" fmla="*/ 66628 w 689198"/>
                <a:gd name="connsiteY1" fmla="*/ 535022 h 642026"/>
                <a:gd name="connsiteX2" fmla="*/ 689198 w 689198"/>
                <a:gd name="connsiteY2" fmla="*/ 642026 h 642026"/>
                <a:gd name="connsiteX0" fmla="*/ 47172 w 66629"/>
                <a:gd name="connsiteY0" fmla="*/ 0 h 535022"/>
                <a:gd name="connsiteX1" fmla="*/ 66628 w 66629"/>
                <a:gd name="connsiteY1" fmla="*/ 535022 h 535022"/>
                <a:gd name="connsiteX0" fmla="*/ 35336 w 78412"/>
                <a:gd name="connsiteY0" fmla="*/ 0 h 325164"/>
                <a:gd name="connsiteX1" fmla="*/ 78411 w 78412"/>
                <a:gd name="connsiteY1" fmla="*/ 325164 h 325164"/>
                <a:gd name="connsiteX0" fmla="*/ 56596 w 60149"/>
                <a:gd name="connsiteY0" fmla="*/ 0 h 323209"/>
                <a:gd name="connsiteX1" fmla="*/ 60150 w 60149"/>
                <a:gd name="connsiteY1" fmla="*/ 323209 h 323209"/>
                <a:gd name="connsiteX0" fmla="*/ 29870 w 33425"/>
                <a:gd name="connsiteY0" fmla="*/ 0 h 323209"/>
                <a:gd name="connsiteX1" fmla="*/ 33424 w 33425"/>
                <a:gd name="connsiteY1" fmla="*/ 323209 h 323209"/>
                <a:gd name="connsiteX0" fmla="*/ 26684 w 30237"/>
                <a:gd name="connsiteY0" fmla="*/ 0 h 323209"/>
                <a:gd name="connsiteX1" fmla="*/ 30238 w 30237"/>
                <a:gd name="connsiteY1" fmla="*/ 323209 h 323209"/>
                <a:gd name="connsiteX0" fmla="*/ 18934 w 22489"/>
                <a:gd name="connsiteY0" fmla="*/ 0 h 323209"/>
                <a:gd name="connsiteX1" fmla="*/ 22488 w 22489"/>
                <a:gd name="connsiteY1" fmla="*/ 323209 h 323209"/>
                <a:gd name="connsiteX0" fmla="*/ 27927 w 27927"/>
                <a:gd name="connsiteY0" fmla="*/ 0 h 316849"/>
                <a:gd name="connsiteX1" fmla="*/ 6201 w 27927"/>
                <a:gd name="connsiteY1" fmla="*/ 316849 h 316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927" h="316849">
                  <a:moveTo>
                    <a:pt x="27927" y="0"/>
                  </a:moveTo>
                  <a:cubicBezTo>
                    <a:pt x="-15847" y="214009"/>
                    <a:pt x="4478" y="215564"/>
                    <a:pt x="6201" y="316849"/>
                  </a:cubicBezTo>
                </a:path>
              </a:pathLst>
            </a:custGeom>
            <a:noFill/>
            <a:ln w="57150">
              <a:solidFill>
                <a:srgbClr val="8AAB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A5F1B2B7-A726-463A-B1AE-94A7978CAA79}"/>
                </a:ext>
              </a:extLst>
            </p:cNvPr>
            <p:cNvSpPr/>
            <p:nvPr/>
          </p:nvSpPr>
          <p:spPr>
            <a:xfrm rot="5844800" flipH="1">
              <a:off x="8657833" y="1516688"/>
              <a:ext cx="93930" cy="671181"/>
            </a:xfrm>
            <a:custGeom>
              <a:avLst/>
              <a:gdLst>
                <a:gd name="connsiteX0" fmla="*/ 47172 w 689198"/>
                <a:gd name="connsiteY0" fmla="*/ 0 h 642026"/>
                <a:gd name="connsiteX1" fmla="*/ 66628 w 689198"/>
                <a:gd name="connsiteY1" fmla="*/ 535022 h 642026"/>
                <a:gd name="connsiteX2" fmla="*/ 689198 w 689198"/>
                <a:gd name="connsiteY2" fmla="*/ 642026 h 642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89198" h="642026">
                  <a:moveTo>
                    <a:pt x="47172" y="0"/>
                  </a:moveTo>
                  <a:cubicBezTo>
                    <a:pt x="3398" y="214009"/>
                    <a:pt x="-40376" y="428018"/>
                    <a:pt x="66628" y="535022"/>
                  </a:cubicBezTo>
                  <a:cubicBezTo>
                    <a:pt x="173632" y="642026"/>
                    <a:pt x="403853" y="624192"/>
                    <a:pt x="689198" y="642026"/>
                  </a:cubicBezTo>
                </a:path>
              </a:pathLst>
            </a:custGeom>
            <a:noFill/>
            <a:ln w="57150"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85B1BADF-F853-4DDA-90EB-9B765AF23321}"/>
                </a:ext>
              </a:extLst>
            </p:cNvPr>
            <p:cNvSpPr/>
            <p:nvPr/>
          </p:nvSpPr>
          <p:spPr>
            <a:xfrm rot="7944859" flipH="1">
              <a:off x="8829921" y="1359531"/>
              <a:ext cx="310491" cy="410002"/>
            </a:xfrm>
            <a:custGeom>
              <a:avLst/>
              <a:gdLst>
                <a:gd name="connsiteX0" fmla="*/ 47172 w 689198"/>
                <a:gd name="connsiteY0" fmla="*/ 0 h 642026"/>
                <a:gd name="connsiteX1" fmla="*/ 66628 w 689198"/>
                <a:gd name="connsiteY1" fmla="*/ 535022 h 642026"/>
                <a:gd name="connsiteX2" fmla="*/ 689198 w 689198"/>
                <a:gd name="connsiteY2" fmla="*/ 642026 h 642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89198" h="642026">
                  <a:moveTo>
                    <a:pt x="47172" y="0"/>
                  </a:moveTo>
                  <a:cubicBezTo>
                    <a:pt x="3398" y="214009"/>
                    <a:pt x="-40376" y="428018"/>
                    <a:pt x="66628" y="535022"/>
                  </a:cubicBezTo>
                  <a:cubicBezTo>
                    <a:pt x="173632" y="642026"/>
                    <a:pt x="403853" y="624192"/>
                    <a:pt x="689198" y="642026"/>
                  </a:cubicBezTo>
                </a:path>
              </a:pathLst>
            </a:custGeom>
            <a:noFill/>
            <a:ln w="57150"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FD142E1D-51DA-4C0D-9421-25C700FD4E6C}"/>
                </a:ext>
              </a:extLst>
            </p:cNvPr>
            <p:cNvSpPr/>
            <p:nvPr/>
          </p:nvSpPr>
          <p:spPr>
            <a:xfrm rot="17885209">
              <a:off x="9471471" y="1777518"/>
              <a:ext cx="47710" cy="599586"/>
            </a:xfrm>
            <a:custGeom>
              <a:avLst/>
              <a:gdLst>
                <a:gd name="connsiteX0" fmla="*/ 47172 w 689198"/>
                <a:gd name="connsiteY0" fmla="*/ 0 h 642026"/>
                <a:gd name="connsiteX1" fmla="*/ 66628 w 689198"/>
                <a:gd name="connsiteY1" fmla="*/ 535022 h 642026"/>
                <a:gd name="connsiteX2" fmla="*/ 689198 w 689198"/>
                <a:gd name="connsiteY2" fmla="*/ 642026 h 642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89198" h="642026">
                  <a:moveTo>
                    <a:pt x="47172" y="0"/>
                  </a:moveTo>
                  <a:cubicBezTo>
                    <a:pt x="3398" y="214009"/>
                    <a:pt x="-40376" y="428018"/>
                    <a:pt x="66628" y="535022"/>
                  </a:cubicBezTo>
                  <a:cubicBezTo>
                    <a:pt x="173632" y="642026"/>
                    <a:pt x="403853" y="624192"/>
                    <a:pt x="689198" y="642026"/>
                  </a:cubicBezTo>
                </a:path>
              </a:pathLst>
            </a:custGeom>
            <a:noFill/>
            <a:ln w="57150"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EB402122-5A63-47F1-A9FD-F83EBCFDE3DE}"/>
                </a:ext>
              </a:extLst>
            </p:cNvPr>
            <p:cNvGrpSpPr/>
            <p:nvPr/>
          </p:nvGrpSpPr>
          <p:grpSpPr>
            <a:xfrm>
              <a:off x="10405755" y="1056942"/>
              <a:ext cx="335748" cy="335748"/>
              <a:chOff x="10656926" y="1902155"/>
              <a:chExt cx="402844" cy="402844"/>
            </a:xfrm>
          </p:grpSpPr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7D843292-9A5D-4A16-89F3-C02C2EDA13B7}"/>
                  </a:ext>
                </a:extLst>
              </p:cNvPr>
              <p:cNvSpPr/>
              <p:nvPr/>
            </p:nvSpPr>
            <p:spPr>
              <a:xfrm>
                <a:off x="10656926" y="1902155"/>
                <a:ext cx="402844" cy="40284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75" name="Graphic 74" descr="Crown">
                <a:extLst>
                  <a:ext uri="{FF2B5EF4-FFF2-40B4-BE49-F238E27FC236}">
                    <a16:creationId xmlns:a16="http://schemas.microsoft.com/office/drawing/2014/main" id="{A10246AF-EF8E-4C95-BB1E-633B199D35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 rot="970058">
                <a:off x="10730685" y="1975914"/>
                <a:ext cx="255324" cy="255324"/>
              </a:xfrm>
              <a:prstGeom prst="rect">
                <a:avLst/>
              </a:prstGeom>
            </p:spPr>
          </p:pic>
        </p:grp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5AFEEBE0-DDEC-4CD5-A524-A795198C8F98}"/>
                </a:ext>
              </a:extLst>
            </p:cNvPr>
            <p:cNvSpPr/>
            <p:nvPr/>
          </p:nvSpPr>
          <p:spPr>
            <a:xfrm rot="2865331" flipV="1">
              <a:off x="9969700" y="870272"/>
              <a:ext cx="338185" cy="572706"/>
            </a:xfrm>
            <a:custGeom>
              <a:avLst/>
              <a:gdLst>
                <a:gd name="connsiteX0" fmla="*/ 47172 w 689198"/>
                <a:gd name="connsiteY0" fmla="*/ 0 h 642026"/>
                <a:gd name="connsiteX1" fmla="*/ 66628 w 689198"/>
                <a:gd name="connsiteY1" fmla="*/ 535022 h 642026"/>
                <a:gd name="connsiteX2" fmla="*/ 689198 w 689198"/>
                <a:gd name="connsiteY2" fmla="*/ 642026 h 642026"/>
                <a:gd name="connsiteX0" fmla="*/ 61084 w 703110"/>
                <a:gd name="connsiteY0" fmla="*/ 0 h 642026"/>
                <a:gd name="connsiteX1" fmla="*/ 5829 w 703110"/>
                <a:gd name="connsiteY1" fmla="*/ 382662 h 642026"/>
                <a:gd name="connsiteX2" fmla="*/ 80540 w 703110"/>
                <a:gd name="connsiteY2" fmla="*/ 535022 h 642026"/>
                <a:gd name="connsiteX3" fmla="*/ 703110 w 703110"/>
                <a:gd name="connsiteY3" fmla="*/ 642026 h 642026"/>
                <a:gd name="connsiteX0" fmla="*/ 46064 w 688090"/>
                <a:gd name="connsiteY0" fmla="*/ 0 h 642026"/>
                <a:gd name="connsiteX1" fmla="*/ 20529 w 688090"/>
                <a:gd name="connsiteY1" fmla="*/ 383749 h 642026"/>
                <a:gd name="connsiteX2" fmla="*/ 65520 w 688090"/>
                <a:gd name="connsiteY2" fmla="*/ 535022 h 642026"/>
                <a:gd name="connsiteX3" fmla="*/ 688090 w 688090"/>
                <a:gd name="connsiteY3" fmla="*/ 642026 h 642026"/>
                <a:gd name="connsiteX0" fmla="*/ 44582 w 686608"/>
                <a:gd name="connsiteY0" fmla="*/ 0 h 642026"/>
                <a:gd name="connsiteX1" fmla="*/ 19047 w 686608"/>
                <a:gd name="connsiteY1" fmla="*/ 383749 h 642026"/>
                <a:gd name="connsiteX2" fmla="*/ 64038 w 686608"/>
                <a:gd name="connsiteY2" fmla="*/ 535022 h 642026"/>
                <a:gd name="connsiteX3" fmla="*/ 686608 w 686608"/>
                <a:gd name="connsiteY3" fmla="*/ 642026 h 642026"/>
                <a:gd name="connsiteX0" fmla="*/ 25895 w 667921"/>
                <a:gd name="connsiteY0" fmla="*/ 0 h 642026"/>
                <a:gd name="connsiteX1" fmla="*/ 360 w 667921"/>
                <a:gd name="connsiteY1" fmla="*/ 383749 h 642026"/>
                <a:gd name="connsiteX2" fmla="*/ 45351 w 667921"/>
                <a:gd name="connsiteY2" fmla="*/ 535022 h 642026"/>
                <a:gd name="connsiteX3" fmla="*/ 667921 w 667921"/>
                <a:gd name="connsiteY3" fmla="*/ 642026 h 642026"/>
                <a:gd name="connsiteX0" fmla="*/ 25893 w 667919"/>
                <a:gd name="connsiteY0" fmla="*/ 0 h 642026"/>
                <a:gd name="connsiteX1" fmla="*/ 358 w 667919"/>
                <a:gd name="connsiteY1" fmla="*/ 383749 h 642026"/>
                <a:gd name="connsiteX2" fmla="*/ 45349 w 667919"/>
                <a:gd name="connsiteY2" fmla="*/ 535022 h 642026"/>
                <a:gd name="connsiteX3" fmla="*/ 667919 w 667919"/>
                <a:gd name="connsiteY3" fmla="*/ 642026 h 642026"/>
                <a:gd name="connsiteX0" fmla="*/ 1 w 667562"/>
                <a:gd name="connsiteY0" fmla="*/ 0 h 258277"/>
                <a:gd name="connsiteX1" fmla="*/ 44992 w 667562"/>
                <a:gd name="connsiteY1" fmla="*/ 151273 h 258277"/>
                <a:gd name="connsiteX2" fmla="*/ 667562 w 667562"/>
                <a:gd name="connsiteY2" fmla="*/ 258277 h 258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67562" h="258277">
                  <a:moveTo>
                    <a:pt x="1" y="0"/>
                  </a:moveTo>
                  <a:cubicBezTo>
                    <a:pt x="7826" y="20039"/>
                    <a:pt x="-6066" y="98879"/>
                    <a:pt x="44992" y="151273"/>
                  </a:cubicBezTo>
                  <a:cubicBezTo>
                    <a:pt x="151996" y="258277"/>
                    <a:pt x="382217" y="240443"/>
                    <a:pt x="667562" y="258277"/>
                  </a:cubicBezTo>
                </a:path>
              </a:pathLst>
            </a:custGeom>
            <a:noFill/>
            <a:ln w="57150">
              <a:solidFill>
                <a:srgbClr val="8AAB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71664D72-B319-4AF9-ADC0-B21B1235F5C2}"/>
                </a:ext>
              </a:extLst>
            </p:cNvPr>
            <p:cNvSpPr/>
            <p:nvPr/>
          </p:nvSpPr>
          <p:spPr>
            <a:xfrm>
              <a:off x="9673231" y="1043124"/>
              <a:ext cx="291285" cy="29128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66214D43-AB3F-48E6-B9AD-7F9F51DD808E}"/>
                </a:ext>
              </a:extLst>
            </p:cNvPr>
            <p:cNvSpPr/>
            <p:nvPr/>
          </p:nvSpPr>
          <p:spPr>
            <a:xfrm rot="16571419">
              <a:off x="9835172" y="1686274"/>
              <a:ext cx="951518" cy="411503"/>
            </a:xfrm>
            <a:custGeom>
              <a:avLst/>
              <a:gdLst>
                <a:gd name="connsiteX0" fmla="*/ 47172 w 689198"/>
                <a:gd name="connsiteY0" fmla="*/ 0 h 642026"/>
                <a:gd name="connsiteX1" fmla="*/ 66628 w 689198"/>
                <a:gd name="connsiteY1" fmla="*/ 535022 h 642026"/>
                <a:gd name="connsiteX2" fmla="*/ 689198 w 689198"/>
                <a:gd name="connsiteY2" fmla="*/ 642026 h 642026"/>
                <a:gd name="connsiteX0" fmla="*/ 31705 w 706017"/>
                <a:gd name="connsiteY0" fmla="*/ 0 h 625152"/>
                <a:gd name="connsiteX1" fmla="*/ 83447 w 706017"/>
                <a:gd name="connsiteY1" fmla="*/ 518148 h 625152"/>
                <a:gd name="connsiteX2" fmla="*/ 706017 w 706017"/>
                <a:gd name="connsiteY2" fmla="*/ 625152 h 625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06017" h="625152">
                  <a:moveTo>
                    <a:pt x="31705" y="0"/>
                  </a:moveTo>
                  <a:cubicBezTo>
                    <a:pt x="-12069" y="214009"/>
                    <a:pt x="-23557" y="411144"/>
                    <a:pt x="83447" y="518148"/>
                  </a:cubicBezTo>
                  <a:cubicBezTo>
                    <a:pt x="190451" y="625152"/>
                    <a:pt x="420672" y="607318"/>
                    <a:pt x="706017" y="625152"/>
                  </a:cubicBezTo>
                </a:path>
              </a:pathLst>
            </a:custGeom>
            <a:noFill/>
            <a:ln w="57150">
              <a:solidFill>
                <a:srgbClr val="ADAFB6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535F4BBC-52CE-4317-AD01-9B68C4098664}"/>
                </a:ext>
              </a:extLst>
            </p:cNvPr>
            <p:cNvSpPr/>
            <p:nvPr/>
          </p:nvSpPr>
          <p:spPr>
            <a:xfrm>
              <a:off x="9781325" y="2109880"/>
              <a:ext cx="291285" cy="29128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569DACE3-F885-4750-867F-53A86A4F0B73}"/>
                </a:ext>
              </a:extLst>
            </p:cNvPr>
            <p:cNvSpPr/>
            <p:nvPr/>
          </p:nvSpPr>
          <p:spPr>
            <a:xfrm>
              <a:off x="8880461" y="1013501"/>
              <a:ext cx="291285" cy="29128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6FF4BDC4-BC9C-43F7-AE75-4CF2A77DE3E5}"/>
                </a:ext>
              </a:extLst>
            </p:cNvPr>
            <p:cNvSpPr/>
            <p:nvPr/>
          </p:nvSpPr>
          <p:spPr>
            <a:xfrm>
              <a:off x="8118359" y="1502106"/>
              <a:ext cx="291285" cy="29128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652857EF-6C54-4B23-A1E7-E4EAAA74BD45}"/>
                </a:ext>
              </a:extLst>
            </p:cNvPr>
            <p:cNvSpPr/>
            <p:nvPr/>
          </p:nvSpPr>
          <p:spPr>
            <a:xfrm>
              <a:off x="8979324" y="1750345"/>
              <a:ext cx="291285" cy="29128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A</a:t>
              </a:r>
              <a:endParaRPr lang="en-US" sz="16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D9503F60-FC9F-40EB-BCE4-F49F7DB9D63C}"/>
              </a:ext>
            </a:extLst>
          </p:cNvPr>
          <p:cNvGrpSpPr/>
          <p:nvPr/>
        </p:nvGrpSpPr>
        <p:grpSpPr>
          <a:xfrm>
            <a:off x="7984601" y="4596755"/>
            <a:ext cx="2623144" cy="1423430"/>
            <a:chOff x="7805271" y="4582131"/>
            <a:chExt cx="3147358" cy="1707891"/>
          </a:xfrm>
        </p:grpSpPr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5898E887-81BE-4561-AC4D-7750CBDB154F}"/>
                </a:ext>
              </a:extLst>
            </p:cNvPr>
            <p:cNvSpPr/>
            <p:nvPr/>
          </p:nvSpPr>
          <p:spPr>
            <a:xfrm rot="5844800" flipH="1">
              <a:off x="8452555" y="5228790"/>
              <a:ext cx="112701" cy="805311"/>
            </a:xfrm>
            <a:custGeom>
              <a:avLst/>
              <a:gdLst>
                <a:gd name="connsiteX0" fmla="*/ 47172 w 689198"/>
                <a:gd name="connsiteY0" fmla="*/ 0 h 642026"/>
                <a:gd name="connsiteX1" fmla="*/ 66628 w 689198"/>
                <a:gd name="connsiteY1" fmla="*/ 535022 h 642026"/>
                <a:gd name="connsiteX2" fmla="*/ 689198 w 689198"/>
                <a:gd name="connsiteY2" fmla="*/ 642026 h 642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89198" h="642026">
                  <a:moveTo>
                    <a:pt x="47172" y="0"/>
                  </a:moveTo>
                  <a:cubicBezTo>
                    <a:pt x="3398" y="214009"/>
                    <a:pt x="-40376" y="428018"/>
                    <a:pt x="66628" y="535022"/>
                  </a:cubicBezTo>
                  <a:cubicBezTo>
                    <a:pt x="173632" y="642026"/>
                    <a:pt x="403853" y="624192"/>
                    <a:pt x="689198" y="642026"/>
                  </a:cubicBezTo>
                </a:path>
              </a:pathLst>
            </a:custGeom>
            <a:noFill/>
            <a:ln w="57150"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31E78766-5DDC-40FE-8371-C50F5B40AB11}"/>
                </a:ext>
              </a:extLst>
            </p:cNvPr>
            <p:cNvSpPr/>
            <p:nvPr/>
          </p:nvSpPr>
          <p:spPr>
            <a:xfrm rot="7944859" flipH="1">
              <a:off x="8659033" y="5040226"/>
              <a:ext cx="372540" cy="491938"/>
            </a:xfrm>
            <a:custGeom>
              <a:avLst/>
              <a:gdLst>
                <a:gd name="connsiteX0" fmla="*/ 47172 w 689198"/>
                <a:gd name="connsiteY0" fmla="*/ 0 h 642026"/>
                <a:gd name="connsiteX1" fmla="*/ 66628 w 689198"/>
                <a:gd name="connsiteY1" fmla="*/ 535022 h 642026"/>
                <a:gd name="connsiteX2" fmla="*/ 689198 w 689198"/>
                <a:gd name="connsiteY2" fmla="*/ 642026 h 642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89198" h="642026">
                  <a:moveTo>
                    <a:pt x="47172" y="0"/>
                  </a:moveTo>
                  <a:cubicBezTo>
                    <a:pt x="3398" y="214009"/>
                    <a:pt x="-40376" y="428018"/>
                    <a:pt x="66628" y="535022"/>
                  </a:cubicBezTo>
                  <a:cubicBezTo>
                    <a:pt x="173632" y="642026"/>
                    <a:pt x="403853" y="624192"/>
                    <a:pt x="689198" y="642026"/>
                  </a:cubicBezTo>
                </a:path>
              </a:pathLst>
            </a:custGeom>
            <a:noFill/>
            <a:ln w="57150"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AE184C51-E4BC-427B-913F-BBB9E8D5DD9D}"/>
                </a:ext>
              </a:extLst>
            </p:cNvPr>
            <p:cNvSpPr/>
            <p:nvPr/>
          </p:nvSpPr>
          <p:spPr>
            <a:xfrm rot="17885209">
              <a:off x="9428791" y="5541745"/>
              <a:ext cx="57244" cy="719408"/>
            </a:xfrm>
            <a:custGeom>
              <a:avLst/>
              <a:gdLst>
                <a:gd name="connsiteX0" fmla="*/ 47172 w 689198"/>
                <a:gd name="connsiteY0" fmla="*/ 0 h 642026"/>
                <a:gd name="connsiteX1" fmla="*/ 66628 w 689198"/>
                <a:gd name="connsiteY1" fmla="*/ 535022 h 642026"/>
                <a:gd name="connsiteX2" fmla="*/ 689198 w 689198"/>
                <a:gd name="connsiteY2" fmla="*/ 642026 h 642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89198" h="642026">
                  <a:moveTo>
                    <a:pt x="47172" y="0"/>
                  </a:moveTo>
                  <a:cubicBezTo>
                    <a:pt x="3398" y="214009"/>
                    <a:pt x="-40376" y="428018"/>
                    <a:pt x="66628" y="535022"/>
                  </a:cubicBezTo>
                  <a:cubicBezTo>
                    <a:pt x="173632" y="642026"/>
                    <a:pt x="403853" y="624192"/>
                    <a:pt x="689198" y="642026"/>
                  </a:cubicBezTo>
                </a:path>
              </a:pathLst>
            </a:custGeom>
            <a:noFill/>
            <a:ln w="57150">
              <a:solidFill>
                <a:srgbClr val="8AAB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68EB6C96-5C84-4E9C-8044-8AA35B37F209}"/>
                </a:ext>
              </a:extLst>
            </p:cNvPr>
            <p:cNvGrpSpPr/>
            <p:nvPr/>
          </p:nvGrpSpPr>
          <p:grpSpPr>
            <a:xfrm>
              <a:off x="10549785" y="4677168"/>
              <a:ext cx="402844" cy="402844"/>
              <a:chOff x="10656926" y="1902155"/>
              <a:chExt cx="402844" cy="402844"/>
            </a:xfrm>
          </p:grpSpPr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1F6187FF-9F43-4EFC-97B4-F17C3DF64051}"/>
                  </a:ext>
                </a:extLst>
              </p:cNvPr>
              <p:cNvSpPr/>
              <p:nvPr/>
            </p:nvSpPr>
            <p:spPr>
              <a:xfrm>
                <a:off x="10656926" y="1902155"/>
                <a:ext cx="402844" cy="40284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60" name="Graphic 59" descr="Crown">
                <a:extLst>
                  <a:ext uri="{FF2B5EF4-FFF2-40B4-BE49-F238E27FC236}">
                    <a16:creationId xmlns:a16="http://schemas.microsoft.com/office/drawing/2014/main" id="{FD1ACF5E-16CE-4012-B24E-9224D97D73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 rot="970058">
                <a:off x="10730685" y="1975914"/>
                <a:ext cx="255324" cy="255324"/>
              </a:xfrm>
              <a:prstGeom prst="rect">
                <a:avLst/>
              </a:prstGeom>
            </p:spPr>
          </p:pic>
        </p:grp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C5856B03-03AE-4800-96F0-D3400CE99942}"/>
                </a:ext>
              </a:extLst>
            </p:cNvPr>
            <p:cNvSpPr/>
            <p:nvPr/>
          </p:nvSpPr>
          <p:spPr>
            <a:xfrm rot="2865331" flipV="1">
              <a:off x="9988729" y="4436433"/>
              <a:ext cx="434082" cy="725477"/>
            </a:xfrm>
            <a:custGeom>
              <a:avLst/>
              <a:gdLst>
                <a:gd name="connsiteX0" fmla="*/ 47172 w 689198"/>
                <a:gd name="connsiteY0" fmla="*/ 0 h 642026"/>
                <a:gd name="connsiteX1" fmla="*/ 66628 w 689198"/>
                <a:gd name="connsiteY1" fmla="*/ 535022 h 642026"/>
                <a:gd name="connsiteX2" fmla="*/ 689198 w 689198"/>
                <a:gd name="connsiteY2" fmla="*/ 642026 h 642026"/>
                <a:gd name="connsiteX0" fmla="*/ 63409 w 705435"/>
                <a:gd name="connsiteY0" fmla="*/ 0 h 642026"/>
                <a:gd name="connsiteX1" fmla="*/ 4730 w 705435"/>
                <a:gd name="connsiteY1" fmla="*/ 316725 h 642026"/>
                <a:gd name="connsiteX2" fmla="*/ 82865 w 705435"/>
                <a:gd name="connsiteY2" fmla="*/ 535022 h 642026"/>
                <a:gd name="connsiteX3" fmla="*/ 705435 w 705435"/>
                <a:gd name="connsiteY3" fmla="*/ 642026 h 642026"/>
                <a:gd name="connsiteX0" fmla="*/ 43534 w 685560"/>
                <a:gd name="connsiteY0" fmla="*/ 0 h 642026"/>
                <a:gd name="connsiteX1" fmla="*/ 24974 w 685560"/>
                <a:gd name="connsiteY1" fmla="*/ 365477 h 642026"/>
                <a:gd name="connsiteX2" fmla="*/ 62990 w 685560"/>
                <a:gd name="connsiteY2" fmla="*/ 535022 h 642026"/>
                <a:gd name="connsiteX3" fmla="*/ 685560 w 685560"/>
                <a:gd name="connsiteY3" fmla="*/ 642026 h 642026"/>
                <a:gd name="connsiteX0" fmla="*/ 19101 w 661127"/>
                <a:gd name="connsiteY0" fmla="*/ 0 h 642026"/>
                <a:gd name="connsiteX1" fmla="*/ 541 w 661127"/>
                <a:gd name="connsiteY1" fmla="*/ 365477 h 642026"/>
                <a:gd name="connsiteX2" fmla="*/ 38557 w 661127"/>
                <a:gd name="connsiteY2" fmla="*/ 535022 h 642026"/>
                <a:gd name="connsiteX3" fmla="*/ 661127 w 661127"/>
                <a:gd name="connsiteY3" fmla="*/ 642026 h 642026"/>
                <a:gd name="connsiteX0" fmla="*/ 19099 w 661125"/>
                <a:gd name="connsiteY0" fmla="*/ 0 h 642026"/>
                <a:gd name="connsiteX1" fmla="*/ 539 w 661125"/>
                <a:gd name="connsiteY1" fmla="*/ 365477 h 642026"/>
                <a:gd name="connsiteX2" fmla="*/ 38555 w 661125"/>
                <a:gd name="connsiteY2" fmla="*/ 535022 h 642026"/>
                <a:gd name="connsiteX3" fmla="*/ 661125 w 661125"/>
                <a:gd name="connsiteY3" fmla="*/ 642026 h 642026"/>
                <a:gd name="connsiteX0" fmla="*/ 19099 w 661125"/>
                <a:gd name="connsiteY0" fmla="*/ 0 h 642026"/>
                <a:gd name="connsiteX1" fmla="*/ 539 w 661125"/>
                <a:gd name="connsiteY1" fmla="*/ 365477 h 642026"/>
                <a:gd name="connsiteX2" fmla="*/ 38555 w 661125"/>
                <a:gd name="connsiteY2" fmla="*/ 535022 h 642026"/>
                <a:gd name="connsiteX3" fmla="*/ 661125 w 661125"/>
                <a:gd name="connsiteY3" fmla="*/ 642026 h 642026"/>
                <a:gd name="connsiteX0" fmla="*/ 29239 w 671265"/>
                <a:gd name="connsiteY0" fmla="*/ 0 h 642026"/>
                <a:gd name="connsiteX1" fmla="*/ 318 w 671265"/>
                <a:gd name="connsiteY1" fmla="*/ 370637 h 642026"/>
                <a:gd name="connsiteX2" fmla="*/ 48695 w 671265"/>
                <a:gd name="connsiteY2" fmla="*/ 535022 h 642026"/>
                <a:gd name="connsiteX3" fmla="*/ 671265 w 671265"/>
                <a:gd name="connsiteY3" fmla="*/ 642026 h 642026"/>
                <a:gd name="connsiteX0" fmla="*/ 26325 w 668351"/>
                <a:gd name="connsiteY0" fmla="*/ 0 h 642026"/>
                <a:gd name="connsiteX1" fmla="*/ 360 w 668351"/>
                <a:gd name="connsiteY1" fmla="*/ 371426 h 642026"/>
                <a:gd name="connsiteX2" fmla="*/ 45781 w 668351"/>
                <a:gd name="connsiteY2" fmla="*/ 535022 h 642026"/>
                <a:gd name="connsiteX3" fmla="*/ 668351 w 668351"/>
                <a:gd name="connsiteY3" fmla="*/ 642026 h 642026"/>
                <a:gd name="connsiteX0" fmla="*/ 0 w 667991"/>
                <a:gd name="connsiteY0" fmla="*/ 0 h 270600"/>
                <a:gd name="connsiteX1" fmla="*/ 45421 w 667991"/>
                <a:gd name="connsiteY1" fmla="*/ 163596 h 270600"/>
                <a:gd name="connsiteX2" fmla="*/ 667991 w 667991"/>
                <a:gd name="connsiteY2" fmla="*/ 270600 h 270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67991" h="270600">
                  <a:moveTo>
                    <a:pt x="0" y="0"/>
                  </a:moveTo>
                  <a:cubicBezTo>
                    <a:pt x="3243" y="89170"/>
                    <a:pt x="37706" y="140074"/>
                    <a:pt x="45421" y="163596"/>
                  </a:cubicBezTo>
                  <a:cubicBezTo>
                    <a:pt x="152425" y="270600"/>
                    <a:pt x="382646" y="252766"/>
                    <a:pt x="667991" y="270600"/>
                  </a:cubicBezTo>
                </a:path>
              </a:pathLst>
            </a:custGeom>
            <a:noFill/>
            <a:ln w="57150">
              <a:solidFill>
                <a:srgbClr val="ADAFB6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F378721D-9D73-427B-96F8-A1D6D22F9E56}"/>
                </a:ext>
              </a:extLst>
            </p:cNvPr>
            <p:cNvSpPr/>
            <p:nvPr/>
          </p:nvSpPr>
          <p:spPr>
            <a:xfrm>
              <a:off x="9670871" y="4660588"/>
              <a:ext cx="349496" cy="34949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AD252E5D-B03F-4F4A-A77F-701231A4E7E5}"/>
                </a:ext>
              </a:extLst>
            </p:cNvPr>
            <p:cNvSpPr/>
            <p:nvPr/>
          </p:nvSpPr>
          <p:spPr>
            <a:xfrm rot="16571419">
              <a:off x="9865175" y="5432266"/>
              <a:ext cx="1141671" cy="493738"/>
            </a:xfrm>
            <a:custGeom>
              <a:avLst/>
              <a:gdLst>
                <a:gd name="connsiteX0" fmla="*/ 47172 w 689198"/>
                <a:gd name="connsiteY0" fmla="*/ 0 h 642026"/>
                <a:gd name="connsiteX1" fmla="*/ 66628 w 689198"/>
                <a:gd name="connsiteY1" fmla="*/ 535022 h 642026"/>
                <a:gd name="connsiteX2" fmla="*/ 689198 w 689198"/>
                <a:gd name="connsiteY2" fmla="*/ 642026 h 642026"/>
                <a:gd name="connsiteX0" fmla="*/ 31705 w 706017"/>
                <a:gd name="connsiteY0" fmla="*/ 0 h 625152"/>
                <a:gd name="connsiteX1" fmla="*/ 83447 w 706017"/>
                <a:gd name="connsiteY1" fmla="*/ 518148 h 625152"/>
                <a:gd name="connsiteX2" fmla="*/ 706017 w 706017"/>
                <a:gd name="connsiteY2" fmla="*/ 625152 h 625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06017" h="625152">
                  <a:moveTo>
                    <a:pt x="31705" y="0"/>
                  </a:moveTo>
                  <a:cubicBezTo>
                    <a:pt x="-12069" y="214009"/>
                    <a:pt x="-23557" y="411144"/>
                    <a:pt x="83447" y="518148"/>
                  </a:cubicBezTo>
                  <a:cubicBezTo>
                    <a:pt x="190451" y="625152"/>
                    <a:pt x="420672" y="607318"/>
                    <a:pt x="706017" y="625152"/>
                  </a:cubicBezTo>
                </a:path>
              </a:pathLst>
            </a:custGeom>
            <a:noFill/>
            <a:ln w="57150">
              <a:solidFill>
                <a:srgbClr val="8AAB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BA138F4A-8C64-4B1C-BA3F-DDE645E32EFC}"/>
                </a:ext>
              </a:extLst>
            </p:cNvPr>
            <p:cNvSpPr/>
            <p:nvPr/>
          </p:nvSpPr>
          <p:spPr>
            <a:xfrm>
              <a:off x="9800567" y="5940526"/>
              <a:ext cx="349496" cy="34949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C</a:t>
              </a:r>
              <a:endParaRPr 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0140FF5B-BA26-424C-9577-6BC889B12C76}"/>
                </a:ext>
              </a:extLst>
            </p:cNvPr>
            <p:cNvSpPr/>
            <p:nvPr/>
          </p:nvSpPr>
          <p:spPr>
            <a:xfrm>
              <a:off x="8719673" y="4625045"/>
              <a:ext cx="349496" cy="34949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3CB74B83-5571-4DB9-BD72-7A82160F4697}"/>
                </a:ext>
              </a:extLst>
            </p:cNvPr>
            <p:cNvSpPr/>
            <p:nvPr/>
          </p:nvSpPr>
          <p:spPr>
            <a:xfrm>
              <a:off x="7805271" y="5211294"/>
              <a:ext cx="349496" cy="34949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DB500D20-4AF3-4145-957C-3E83ED5BC028}"/>
                </a:ext>
              </a:extLst>
            </p:cNvPr>
            <p:cNvSpPr/>
            <p:nvPr/>
          </p:nvSpPr>
          <p:spPr>
            <a:xfrm>
              <a:off x="8838293" y="5509141"/>
              <a:ext cx="349496" cy="34949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A</a:t>
              </a:r>
              <a:endParaRPr lang="en-US" sz="16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8B4DB9D-3052-4FB8-BE00-EC94878DDD04}"/>
              </a:ext>
            </a:extLst>
          </p:cNvPr>
          <p:cNvGrpSpPr/>
          <p:nvPr/>
        </p:nvGrpSpPr>
        <p:grpSpPr>
          <a:xfrm>
            <a:off x="7975076" y="2700503"/>
            <a:ext cx="2623144" cy="1530643"/>
            <a:chOff x="8052964" y="2890442"/>
            <a:chExt cx="2623144" cy="1530643"/>
          </a:xfrm>
        </p:grpSpPr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6F57C519-949A-4DF8-BF14-ED2ABA1DF26F}"/>
                </a:ext>
              </a:extLst>
            </p:cNvPr>
            <p:cNvSpPr/>
            <p:nvPr/>
          </p:nvSpPr>
          <p:spPr>
            <a:xfrm rot="5844800" flipH="1">
              <a:off x="8592438" y="3433904"/>
              <a:ext cx="93930" cy="671181"/>
            </a:xfrm>
            <a:custGeom>
              <a:avLst/>
              <a:gdLst>
                <a:gd name="connsiteX0" fmla="*/ 47172 w 689198"/>
                <a:gd name="connsiteY0" fmla="*/ 0 h 642026"/>
                <a:gd name="connsiteX1" fmla="*/ 66628 w 689198"/>
                <a:gd name="connsiteY1" fmla="*/ 535022 h 642026"/>
                <a:gd name="connsiteX2" fmla="*/ 689198 w 689198"/>
                <a:gd name="connsiteY2" fmla="*/ 642026 h 642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89198" h="642026">
                  <a:moveTo>
                    <a:pt x="47172" y="0"/>
                  </a:moveTo>
                  <a:cubicBezTo>
                    <a:pt x="3398" y="214009"/>
                    <a:pt x="-40376" y="428018"/>
                    <a:pt x="66628" y="535022"/>
                  </a:cubicBezTo>
                  <a:cubicBezTo>
                    <a:pt x="173632" y="642026"/>
                    <a:pt x="403853" y="624192"/>
                    <a:pt x="689198" y="642026"/>
                  </a:cubicBezTo>
                </a:path>
              </a:pathLst>
            </a:custGeom>
            <a:noFill/>
            <a:ln w="57150"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6E41ECC8-51C3-4E03-B944-10EEBB19FD95}"/>
                </a:ext>
              </a:extLst>
            </p:cNvPr>
            <p:cNvSpPr/>
            <p:nvPr/>
          </p:nvSpPr>
          <p:spPr>
            <a:xfrm rot="7944859" flipH="1">
              <a:off x="8764526" y="3276747"/>
              <a:ext cx="310491" cy="410002"/>
            </a:xfrm>
            <a:custGeom>
              <a:avLst/>
              <a:gdLst>
                <a:gd name="connsiteX0" fmla="*/ 47172 w 689198"/>
                <a:gd name="connsiteY0" fmla="*/ 0 h 642026"/>
                <a:gd name="connsiteX1" fmla="*/ 66628 w 689198"/>
                <a:gd name="connsiteY1" fmla="*/ 535022 h 642026"/>
                <a:gd name="connsiteX2" fmla="*/ 689198 w 689198"/>
                <a:gd name="connsiteY2" fmla="*/ 642026 h 642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89198" h="642026">
                  <a:moveTo>
                    <a:pt x="47172" y="0"/>
                  </a:moveTo>
                  <a:cubicBezTo>
                    <a:pt x="3398" y="214009"/>
                    <a:pt x="-40376" y="428018"/>
                    <a:pt x="66628" y="535022"/>
                  </a:cubicBezTo>
                  <a:cubicBezTo>
                    <a:pt x="173632" y="642026"/>
                    <a:pt x="403853" y="624192"/>
                    <a:pt x="689198" y="642026"/>
                  </a:cubicBezTo>
                </a:path>
              </a:pathLst>
            </a:custGeom>
            <a:noFill/>
            <a:ln w="57150"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DC63370B-18C7-4616-85CC-A909B7517BC0}"/>
                </a:ext>
              </a:extLst>
            </p:cNvPr>
            <p:cNvSpPr/>
            <p:nvPr/>
          </p:nvSpPr>
          <p:spPr>
            <a:xfrm rot="17885209">
              <a:off x="9406076" y="3694735"/>
              <a:ext cx="47710" cy="599586"/>
            </a:xfrm>
            <a:custGeom>
              <a:avLst/>
              <a:gdLst>
                <a:gd name="connsiteX0" fmla="*/ 47172 w 689198"/>
                <a:gd name="connsiteY0" fmla="*/ 0 h 642026"/>
                <a:gd name="connsiteX1" fmla="*/ 66628 w 689198"/>
                <a:gd name="connsiteY1" fmla="*/ 535022 h 642026"/>
                <a:gd name="connsiteX2" fmla="*/ 689198 w 689198"/>
                <a:gd name="connsiteY2" fmla="*/ 642026 h 642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89198" h="642026">
                  <a:moveTo>
                    <a:pt x="47172" y="0"/>
                  </a:moveTo>
                  <a:cubicBezTo>
                    <a:pt x="3398" y="214009"/>
                    <a:pt x="-40376" y="428018"/>
                    <a:pt x="66628" y="535022"/>
                  </a:cubicBezTo>
                  <a:cubicBezTo>
                    <a:pt x="173632" y="642026"/>
                    <a:pt x="403853" y="624192"/>
                    <a:pt x="689198" y="642026"/>
                  </a:cubicBezTo>
                </a:path>
              </a:pathLst>
            </a:custGeom>
            <a:noFill/>
            <a:ln w="57150"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8" name="Group 117">
              <a:extLst>
                <a:ext uri="{FF2B5EF4-FFF2-40B4-BE49-F238E27FC236}">
                  <a16:creationId xmlns:a16="http://schemas.microsoft.com/office/drawing/2014/main" id="{6DA5D6C4-E596-4BEF-8D9A-703AF33046D2}"/>
                </a:ext>
              </a:extLst>
            </p:cNvPr>
            <p:cNvGrpSpPr/>
            <p:nvPr/>
          </p:nvGrpSpPr>
          <p:grpSpPr>
            <a:xfrm>
              <a:off x="10340360" y="2974159"/>
              <a:ext cx="335748" cy="335748"/>
              <a:chOff x="10656926" y="1902155"/>
              <a:chExt cx="402844" cy="402844"/>
            </a:xfrm>
          </p:grpSpPr>
          <p:sp>
            <p:nvSpPr>
              <p:cNvPr id="119" name="Oval 118">
                <a:extLst>
                  <a:ext uri="{FF2B5EF4-FFF2-40B4-BE49-F238E27FC236}">
                    <a16:creationId xmlns:a16="http://schemas.microsoft.com/office/drawing/2014/main" id="{02EE3CCF-7197-4EA4-987D-C6BF1FFE9A41}"/>
                  </a:ext>
                </a:extLst>
              </p:cNvPr>
              <p:cNvSpPr/>
              <p:nvPr/>
            </p:nvSpPr>
            <p:spPr>
              <a:xfrm>
                <a:off x="10656926" y="1902155"/>
                <a:ext cx="402844" cy="40284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20" name="Graphic 119" descr="Crown">
                <a:extLst>
                  <a:ext uri="{FF2B5EF4-FFF2-40B4-BE49-F238E27FC236}">
                    <a16:creationId xmlns:a16="http://schemas.microsoft.com/office/drawing/2014/main" id="{0D948F8C-67A4-47E3-AC0C-5909C6D8D3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 rot="970058">
                <a:off x="10730685" y="1975914"/>
                <a:ext cx="255324" cy="255324"/>
              </a:xfrm>
              <a:prstGeom prst="rect">
                <a:avLst/>
              </a:prstGeom>
            </p:spPr>
          </p:pic>
        </p:grp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FB804631-74FF-4149-9486-E9591051B510}"/>
                </a:ext>
              </a:extLst>
            </p:cNvPr>
            <p:cNvSpPr/>
            <p:nvPr/>
          </p:nvSpPr>
          <p:spPr>
            <a:xfrm rot="16571419">
              <a:off x="9769777" y="3603490"/>
              <a:ext cx="951518" cy="411503"/>
            </a:xfrm>
            <a:custGeom>
              <a:avLst/>
              <a:gdLst>
                <a:gd name="connsiteX0" fmla="*/ 47172 w 689198"/>
                <a:gd name="connsiteY0" fmla="*/ 0 h 642026"/>
                <a:gd name="connsiteX1" fmla="*/ 66628 w 689198"/>
                <a:gd name="connsiteY1" fmla="*/ 535022 h 642026"/>
                <a:gd name="connsiteX2" fmla="*/ 689198 w 689198"/>
                <a:gd name="connsiteY2" fmla="*/ 642026 h 642026"/>
                <a:gd name="connsiteX0" fmla="*/ 31705 w 706017"/>
                <a:gd name="connsiteY0" fmla="*/ 0 h 625152"/>
                <a:gd name="connsiteX1" fmla="*/ 83447 w 706017"/>
                <a:gd name="connsiteY1" fmla="*/ 518148 h 625152"/>
                <a:gd name="connsiteX2" fmla="*/ 706017 w 706017"/>
                <a:gd name="connsiteY2" fmla="*/ 625152 h 625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06017" h="625152">
                  <a:moveTo>
                    <a:pt x="31705" y="0"/>
                  </a:moveTo>
                  <a:cubicBezTo>
                    <a:pt x="-12069" y="214009"/>
                    <a:pt x="-23557" y="411144"/>
                    <a:pt x="83447" y="518148"/>
                  </a:cubicBezTo>
                  <a:cubicBezTo>
                    <a:pt x="190451" y="625152"/>
                    <a:pt x="420672" y="607318"/>
                    <a:pt x="706017" y="625152"/>
                  </a:cubicBezTo>
                </a:path>
              </a:pathLst>
            </a:custGeom>
            <a:noFill/>
            <a:ln w="57150">
              <a:solidFill>
                <a:srgbClr val="8AAB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id="{A3452BD6-0468-4ACA-A78A-20D94041A09E}"/>
                </a:ext>
              </a:extLst>
            </p:cNvPr>
            <p:cNvGrpSpPr/>
            <p:nvPr/>
          </p:nvGrpSpPr>
          <p:grpSpPr>
            <a:xfrm>
              <a:off x="9459293" y="3785895"/>
              <a:ext cx="154909" cy="194369"/>
              <a:chOff x="7522534" y="4116458"/>
              <a:chExt cx="250444" cy="314240"/>
            </a:xfrm>
            <a:solidFill>
              <a:srgbClr val="0070C0"/>
            </a:solidFill>
          </p:grpSpPr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4761F36A-4D33-4E3A-B484-1034C6EAA3DE}"/>
                  </a:ext>
                </a:extLst>
              </p:cNvPr>
              <p:cNvSpPr/>
              <p:nvPr/>
            </p:nvSpPr>
            <p:spPr>
              <a:xfrm rot="839576">
                <a:off x="7579055" y="4116456"/>
                <a:ext cx="193904" cy="205711"/>
              </a:xfrm>
              <a:custGeom>
                <a:avLst/>
                <a:gdLst>
                  <a:gd name="connsiteX0" fmla="*/ 0 w 107632"/>
                  <a:gd name="connsiteY0" fmla="*/ 0 h 541877"/>
                  <a:gd name="connsiteX1" fmla="*/ 107633 w 107632"/>
                  <a:gd name="connsiteY1" fmla="*/ 0 h 541877"/>
                  <a:gd name="connsiteX2" fmla="*/ 98679 w 107632"/>
                  <a:gd name="connsiteY2" fmla="*/ 541877 h 541877"/>
                  <a:gd name="connsiteX3" fmla="*/ 8954 w 107632"/>
                  <a:gd name="connsiteY3" fmla="*/ 541877 h 541877"/>
                  <a:gd name="connsiteX4" fmla="*/ 0 w 107632"/>
                  <a:gd name="connsiteY4" fmla="*/ 0 h 541877"/>
                  <a:gd name="connsiteX0" fmla="*/ 0 w 217311"/>
                  <a:gd name="connsiteY0" fmla="*/ 0 h 541877"/>
                  <a:gd name="connsiteX1" fmla="*/ 217312 w 217311"/>
                  <a:gd name="connsiteY1" fmla="*/ 10197 h 541877"/>
                  <a:gd name="connsiteX2" fmla="*/ 98679 w 217311"/>
                  <a:gd name="connsiteY2" fmla="*/ 541877 h 541877"/>
                  <a:gd name="connsiteX3" fmla="*/ 8954 w 217311"/>
                  <a:gd name="connsiteY3" fmla="*/ 541877 h 541877"/>
                  <a:gd name="connsiteX4" fmla="*/ 0 w 217311"/>
                  <a:gd name="connsiteY4" fmla="*/ 0 h 541877"/>
                  <a:gd name="connsiteX0" fmla="*/ 1 w 215794"/>
                  <a:gd name="connsiteY0" fmla="*/ 207120 h 531680"/>
                  <a:gd name="connsiteX1" fmla="*/ 215795 w 215794"/>
                  <a:gd name="connsiteY1" fmla="*/ 0 h 531680"/>
                  <a:gd name="connsiteX2" fmla="*/ 97162 w 215794"/>
                  <a:gd name="connsiteY2" fmla="*/ 531680 h 531680"/>
                  <a:gd name="connsiteX3" fmla="*/ 7437 w 215794"/>
                  <a:gd name="connsiteY3" fmla="*/ 531680 h 531680"/>
                  <a:gd name="connsiteX4" fmla="*/ 1 w 215794"/>
                  <a:gd name="connsiteY4" fmla="*/ 207120 h 531680"/>
                  <a:gd name="connsiteX0" fmla="*/ 1 w 337858"/>
                  <a:gd name="connsiteY0" fmla="*/ 0 h 324560"/>
                  <a:gd name="connsiteX1" fmla="*/ 337859 w 337858"/>
                  <a:gd name="connsiteY1" fmla="*/ 2518 h 324560"/>
                  <a:gd name="connsiteX2" fmla="*/ 97162 w 337858"/>
                  <a:gd name="connsiteY2" fmla="*/ 324560 h 324560"/>
                  <a:gd name="connsiteX3" fmla="*/ 7437 w 337858"/>
                  <a:gd name="connsiteY3" fmla="*/ 324560 h 324560"/>
                  <a:gd name="connsiteX4" fmla="*/ 1 w 337858"/>
                  <a:gd name="connsiteY4" fmla="*/ 0 h 324560"/>
                  <a:gd name="connsiteX0" fmla="*/ 1 w 337858"/>
                  <a:gd name="connsiteY0" fmla="*/ 0 h 327715"/>
                  <a:gd name="connsiteX1" fmla="*/ 337859 w 337858"/>
                  <a:gd name="connsiteY1" fmla="*/ 2518 h 327715"/>
                  <a:gd name="connsiteX2" fmla="*/ 170165 w 337858"/>
                  <a:gd name="connsiteY2" fmla="*/ 327715 h 327715"/>
                  <a:gd name="connsiteX3" fmla="*/ 7437 w 337858"/>
                  <a:gd name="connsiteY3" fmla="*/ 324560 h 327715"/>
                  <a:gd name="connsiteX4" fmla="*/ 1 w 337858"/>
                  <a:gd name="connsiteY4" fmla="*/ 0 h 3277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7858" h="327715">
                    <a:moveTo>
                      <a:pt x="1" y="0"/>
                    </a:moveTo>
                    <a:lnTo>
                      <a:pt x="337859" y="2518"/>
                    </a:lnTo>
                    <a:lnTo>
                      <a:pt x="170165" y="327715"/>
                    </a:lnTo>
                    <a:lnTo>
                      <a:pt x="7437" y="32456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F1C93BEE-3706-4B62-ACA8-02333FFC6417}"/>
                  </a:ext>
                </a:extLst>
              </p:cNvPr>
              <p:cNvSpPr/>
              <p:nvPr/>
            </p:nvSpPr>
            <p:spPr>
              <a:xfrm rot="839576">
                <a:off x="7522534" y="4335035"/>
                <a:ext cx="87465" cy="95663"/>
              </a:xfrm>
              <a:custGeom>
                <a:avLst/>
                <a:gdLst>
                  <a:gd name="connsiteX0" fmla="*/ 152400 w 152400"/>
                  <a:gd name="connsiteY0" fmla="*/ 76200 h 152400"/>
                  <a:gd name="connsiteX1" fmla="*/ 76200 w 152400"/>
                  <a:gd name="connsiteY1" fmla="*/ 152400 h 152400"/>
                  <a:gd name="connsiteX2" fmla="*/ 0 w 152400"/>
                  <a:gd name="connsiteY2" fmla="*/ 76200 h 152400"/>
                  <a:gd name="connsiteX3" fmla="*/ 76200 w 152400"/>
                  <a:gd name="connsiteY3" fmla="*/ 0 h 152400"/>
                  <a:gd name="connsiteX4" fmla="*/ 152400 w 152400"/>
                  <a:gd name="connsiteY4" fmla="*/ 76200 h 152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400" h="152400">
                    <a:moveTo>
                      <a:pt x="152400" y="76200"/>
                    </a:moveTo>
                    <a:cubicBezTo>
                      <a:pt x="152400" y="118284"/>
                      <a:pt x="118284" y="152400"/>
                      <a:pt x="76200" y="152400"/>
                    </a:cubicBezTo>
                    <a:cubicBezTo>
                      <a:pt x="34116" y="152400"/>
                      <a:pt x="0" y="118284"/>
                      <a:pt x="0" y="76200"/>
                    </a:cubicBezTo>
                    <a:cubicBezTo>
                      <a:pt x="0" y="34116"/>
                      <a:pt x="34116" y="0"/>
                      <a:pt x="76200" y="0"/>
                    </a:cubicBezTo>
                    <a:cubicBezTo>
                      <a:pt x="118284" y="0"/>
                      <a:pt x="152400" y="34116"/>
                      <a:pt x="152400" y="7620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29" name="Group 128">
              <a:extLst>
                <a:ext uri="{FF2B5EF4-FFF2-40B4-BE49-F238E27FC236}">
                  <a16:creationId xmlns:a16="http://schemas.microsoft.com/office/drawing/2014/main" id="{D76BE982-14F3-48C0-A436-4402EF8FA90C}"/>
                </a:ext>
              </a:extLst>
            </p:cNvPr>
            <p:cNvGrpSpPr/>
            <p:nvPr/>
          </p:nvGrpSpPr>
          <p:grpSpPr>
            <a:xfrm>
              <a:off x="8542443" y="3568502"/>
              <a:ext cx="154885" cy="194365"/>
              <a:chOff x="7598605" y="4105755"/>
              <a:chExt cx="250405" cy="314234"/>
            </a:xfrm>
            <a:solidFill>
              <a:srgbClr val="0070C0"/>
            </a:solidFill>
          </p:grpSpPr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866ECCBA-F2F0-4B61-9541-C39FA44032B9}"/>
                  </a:ext>
                </a:extLst>
              </p:cNvPr>
              <p:cNvSpPr/>
              <p:nvPr/>
            </p:nvSpPr>
            <p:spPr>
              <a:xfrm rot="839576">
                <a:off x="7655106" y="4105755"/>
                <a:ext cx="193904" cy="205712"/>
              </a:xfrm>
              <a:custGeom>
                <a:avLst/>
                <a:gdLst>
                  <a:gd name="connsiteX0" fmla="*/ 0 w 107632"/>
                  <a:gd name="connsiteY0" fmla="*/ 0 h 541877"/>
                  <a:gd name="connsiteX1" fmla="*/ 107633 w 107632"/>
                  <a:gd name="connsiteY1" fmla="*/ 0 h 541877"/>
                  <a:gd name="connsiteX2" fmla="*/ 98679 w 107632"/>
                  <a:gd name="connsiteY2" fmla="*/ 541877 h 541877"/>
                  <a:gd name="connsiteX3" fmla="*/ 8954 w 107632"/>
                  <a:gd name="connsiteY3" fmla="*/ 541877 h 541877"/>
                  <a:gd name="connsiteX4" fmla="*/ 0 w 107632"/>
                  <a:gd name="connsiteY4" fmla="*/ 0 h 541877"/>
                  <a:gd name="connsiteX0" fmla="*/ 0 w 217311"/>
                  <a:gd name="connsiteY0" fmla="*/ 0 h 541877"/>
                  <a:gd name="connsiteX1" fmla="*/ 217312 w 217311"/>
                  <a:gd name="connsiteY1" fmla="*/ 10197 h 541877"/>
                  <a:gd name="connsiteX2" fmla="*/ 98679 w 217311"/>
                  <a:gd name="connsiteY2" fmla="*/ 541877 h 541877"/>
                  <a:gd name="connsiteX3" fmla="*/ 8954 w 217311"/>
                  <a:gd name="connsiteY3" fmla="*/ 541877 h 541877"/>
                  <a:gd name="connsiteX4" fmla="*/ 0 w 217311"/>
                  <a:gd name="connsiteY4" fmla="*/ 0 h 541877"/>
                  <a:gd name="connsiteX0" fmla="*/ 1 w 215794"/>
                  <a:gd name="connsiteY0" fmla="*/ 207120 h 531680"/>
                  <a:gd name="connsiteX1" fmla="*/ 215795 w 215794"/>
                  <a:gd name="connsiteY1" fmla="*/ 0 h 531680"/>
                  <a:gd name="connsiteX2" fmla="*/ 97162 w 215794"/>
                  <a:gd name="connsiteY2" fmla="*/ 531680 h 531680"/>
                  <a:gd name="connsiteX3" fmla="*/ 7437 w 215794"/>
                  <a:gd name="connsiteY3" fmla="*/ 531680 h 531680"/>
                  <a:gd name="connsiteX4" fmla="*/ 1 w 215794"/>
                  <a:gd name="connsiteY4" fmla="*/ 207120 h 531680"/>
                  <a:gd name="connsiteX0" fmla="*/ 1 w 337858"/>
                  <a:gd name="connsiteY0" fmla="*/ 0 h 324560"/>
                  <a:gd name="connsiteX1" fmla="*/ 337859 w 337858"/>
                  <a:gd name="connsiteY1" fmla="*/ 2518 h 324560"/>
                  <a:gd name="connsiteX2" fmla="*/ 97162 w 337858"/>
                  <a:gd name="connsiteY2" fmla="*/ 324560 h 324560"/>
                  <a:gd name="connsiteX3" fmla="*/ 7437 w 337858"/>
                  <a:gd name="connsiteY3" fmla="*/ 324560 h 324560"/>
                  <a:gd name="connsiteX4" fmla="*/ 1 w 337858"/>
                  <a:gd name="connsiteY4" fmla="*/ 0 h 324560"/>
                  <a:gd name="connsiteX0" fmla="*/ 1 w 337858"/>
                  <a:gd name="connsiteY0" fmla="*/ 0 h 327715"/>
                  <a:gd name="connsiteX1" fmla="*/ 337859 w 337858"/>
                  <a:gd name="connsiteY1" fmla="*/ 2518 h 327715"/>
                  <a:gd name="connsiteX2" fmla="*/ 170165 w 337858"/>
                  <a:gd name="connsiteY2" fmla="*/ 327715 h 327715"/>
                  <a:gd name="connsiteX3" fmla="*/ 7437 w 337858"/>
                  <a:gd name="connsiteY3" fmla="*/ 324560 h 327715"/>
                  <a:gd name="connsiteX4" fmla="*/ 1 w 337858"/>
                  <a:gd name="connsiteY4" fmla="*/ 0 h 3277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7858" h="327715">
                    <a:moveTo>
                      <a:pt x="1" y="0"/>
                    </a:moveTo>
                    <a:lnTo>
                      <a:pt x="337859" y="2518"/>
                    </a:lnTo>
                    <a:lnTo>
                      <a:pt x="170165" y="327715"/>
                    </a:lnTo>
                    <a:lnTo>
                      <a:pt x="7437" y="32456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5291B03D-FF58-46E1-81F1-1FDECC5F4CBA}"/>
                  </a:ext>
                </a:extLst>
              </p:cNvPr>
              <p:cNvSpPr/>
              <p:nvPr/>
            </p:nvSpPr>
            <p:spPr>
              <a:xfrm rot="839576">
                <a:off x="7598605" y="4324326"/>
                <a:ext cx="87464" cy="95663"/>
              </a:xfrm>
              <a:custGeom>
                <a:avLst/>
                <a:gdLst>
                  <a:gd name="connsiteX0" fmla="*/ 152400 w 152400"/>
                  <a:gd name="connsiteY0" fmla="*/ 76200 h 152400"/>
                  <a:gd name="connsiteX1" fmla="*/ 76200 w 152400"/>
                  <a:gd name="connsiteY1" fmla="*/ 152400 h 152400"/>
                  <a:gd name="connsiteX2" fmla="*/ 0 w 152400"/>
                  <a:gd name="connsiteY2" fmla="*/ 76200 h 152400"/>
                  <a:gd name="connsiteX3" fmla="*/ 76200 w 152400"/>
                  <a:gd name="connsiteY3" fmla="*/ 0 h 152400"/>
                  <a:gd name="connsiteX4" fmla="*/ 152400 w 152400"/>
                  <a:gd name="connsiteY4" fmla="*/ 76200 h 152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400" h="152400">
                    <a:moveTo>
                      <a:pt x="152400" y="76200"/>
                    </a:moveTo>
                    <a:cubicBezTo>
                      <a:pt x="152400" y="118284"/>
                      <a:pt x="118284" y="152400"/>
                      <a:pt x="76200" y="152400"/>
                    </a:cubicBezTo>
                    <a:cubicBezTo>
                      <a:pt x="34116" y="152400"/>
                      <a:pt x="0" y="118284"/>
                      <a:pt x="0" y="76200"/>
                    </a:cubicBezTo>
                    <a:cubicBezTo>
                      <a:pt x="0" y="34116"/>
                      <a:pt x="34116" y="0"/>
                      <a:pt x="76200" y="0"/>
                    </a:cubicBezTo>
                    <a:cubicBezTo>
                      <a:pt x="118284" y="0"/>
                      <a:pt x="152400" y="34116"/>
                      <a:pt x="152400" y="7620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B6285C6A-9B29-4805-9DC5-7005B5FB88E7}"/>
                </a:ext>
              </a:extLst>
            </p:cNvPr>
            <p:cNvSpPr/>
            <p:nvPr/>
          </p:nvSpPr>
          <p:spPr>
            <a:xfrm>
              <a:off x="9715930" y="4027096"/>
              <a:ext cx="291285" cy="29128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tx1"/>
                  </a:solidFill>
                </a:rPr>
                <a:t>C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6AAA4D3D-C3BC-4A1C-B755-A8EB03A856C5}"/>
                </a:ext>
              </a:extLst>
            </p:cNvPr>
            <p:cNvSpPr/>
            <p:nvPr/>
          </p:nvSpPr>
          <p:spPr>
            <a:xfrm>
              <a:off x="8815066" y="2930717"/>
              <a:ext cx="291285" cy="29128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5" name="Group 134">
              <a:extLst>
                <a:ext uri="{FF2B5EF4-FFF2-40B4-BE49-F238E27FC236}">
                  <a16:creationId xmlns:a16="http://schemas.microsoft.com/office/drawing/2014/main" id="{DECDF321-CBF3-438A-963E-859A90D5E1AD}"/>
                </a:ext>
              </a:extLst>
            </p:cNvPr>
            <p:cNvGrpSpPr/>
            <p:nvPr/>
          </p:nvGrpSpPr>
          <p:grpSpPr>
            <a:xfrm>
              <a:off x="8866079" y="3296665"/>
              <a:ext cx="154909" cy="194369"/>
              <a:chOff x="7522534" y="4116458"/>
              <a:chExt cx="250444" cy="314240"/>
            </a:xfrm>
            <a:solidFill>
              <a:srgbClr val="0070C0"/>
            </a:solidFill>
          </p:grpSpPr>
          <p:sp>
            <p:nvSpPr>
              <p:cNvPr id="136" name="Freeform: Shape 135">
                <a:extLst>
                  <a:ext uri="{FF2B5EF4-FFF2-40B4-BE49-F238E27FC236}">
                    <a16:creationId xmlns:a16="http://schemas.microsoft.com/office/drawing/2014/main" id="{53803E29-9ED0-46B7-BD67-A021336D4BFB}"/>
                  </a:ext>
                </a:extLst>
              </p:cNvPr>
              <p:cNvSpPr/>
              <p:nvPr/>
            </p:nvSpPr>
            <p:spPr>
              <a:xfrm rot="839576">
                <a:off x="7579055" y="4116456"/>
                <a:ext cx="193904" cy="205711"/>
              </a:xfrm>
              <a:custGeom>
                <a:avLst/>
                <a:gdLst>
                  <a:gd name="connsiteX0" fmla="*/ 0 w 107632"/>
                  <a:gd name="connsiteY0" fmla="*/ 0 h 541877"/>
                  <a:gd name="connsiteX1" fmla="*/ 107633 w 107632"/>
                  <a:gd name="connsiteY1" fmla="*/ 0 h 541877"/>
                  <a:gd name="connsiteX2" fmla="*/ 98679 w 107632"/>
                  <a:gd name="connsiteY2" fmla="*/ 541877 h 541877"/>
                  <a:gd name="connsiteX3" fmla="*/ 8954 w 107632"/>
                  <a:gd name="connsiteY3" fmla="*/ 541877 h 541877"/>
                  <a:gd name="connsiteX4" fmla="*/ 0 w 107632"/>
                  <a:gd name="connsiteY4" fmla="*/ 0 h 541877"/>
                  <a:gd name="connsiteX0" fmla="*/ 0 w 217311"/>
                  <a:gd name="connsiteY0" fmla="*/ 0 h 541877"/>
                  <a:gd name="connsiteX1" fmla="*/ 217312 w 217311"/>
                  <a:gd name="connsiteY1" fmla="*/ 10197 h 541877"/>
                  <a:gd name="connsiteX2" fmla="*/ 98679 w 217311"/>
                  <a:gd name="connsiteY2" fmla="*/ 541877 h 541877"/>
                  <a:gd name="connsiteX3" fmla="*/ 8954 w 217311"/>
                  <a:gd name="connsiteY3" fmla="*/ 541877 h 541877"/>
                  <a:gd name="connsiteX4" fmla="*/ 0 w 217311"/>
                  <a:gd name="connsiteY4" fmla="*/ 0 h 541877"/>
                  <a:gd name="connsiteX0" fmla="*/ 1 w 215794"/>
                  <a:gd name="connsiteY0" fmla="*/ 207120 h 531680"/>
                  <a:gd name="connsiteX1" fmla="*/ 215795 w 215794"/>
                  <a:gd name="connsiteY1" fmla="*/ 0 h 531680"/>
                  <a:gd name="connsiteX2" fmla="*/ 97162 w 215794"/>
                  <a:gd name="connsiteY2" fmla="*/ 531680 h 531680"/>
                  <a:gd name="connsiteX3" fmla="*/ 7437 w 215794"/>
                  <a:gd name="connsiteY3" fmla="*/ 531680 h 531680"/>
                  <a:gd name="connsiteX4" fmla="*/ 1 w 215794"/>
                  <a:gd name="connsiteY4" fmla="*/ 207120 h 531680"/>
                  <a:gd name="connsiteX0" fmla="*/ 1 w 337858"/>
                  <a:gd name="connsiteY0" fmla="*/ 0 h 324560"/>
                  <a:gd name="connsiteX1" fmla="*/ 337859 w 337858"/>
                  <a:gd name="connsiteY1" fmla="*/ 2518 h 324560"/>
                  <a:gd name="connsiteX2" fmla="*/ 97162 w 337858"/>
                  <a:gd name="connsiteY2" fmla="*/ 324560 h 324560"/>
                  <a:gd name="connsiteX3" fmla="*/ 7437 w 337858"/>
                  <a:gd name="connsiteY3" fmla="*/ 324560 h 324560"/>
                  <a:gd name="connsiteX4" fmla="*/ 1 w 337858"/>
                  <a:gd name="connsiteY4" fmla="*/ 0 h 324560"/>
                  <a:gd name="connsiteX0" fmla="*/ 1 w 337858"/>
                  <a:gd name="connsiteY0" fmla="*/ 0 h 327715"/>
                  <a:gd name="connsiteX1" fmla="*/ 337859 w 337858"/>
                  <a:gd name="connsiteY1" fmla="*/ 2518 h 327715"/>
                  <a:gd name="connsiteX2" fmla="*/ 170165 w 337858"/>
                  <a:gd name="connsiteY2" fmla="*/ 327715 h 327715"/>
                  <a:gd name="connsiteX3" fmla="*/ 7437 w 337858"/>
                  <a:gd name="connsiteY3" fmla="*/ 324560 h 327715"/>
                  <a:gd name="connsiteX4" fmla="*/ 1 w 337858"/>
                  <a:gd name="connsiteY4" fmla="*/ 0 h 3277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7858" h="327715">
                    <a:moveTo>
                      <a:pt x="1" y="0"/>
                    </a:moveTo>
                    <a:lnTo>
                      <a:pt x="337859" y="2518"/>
                    </a:lnTo>
                    <a:lnTo>
                      <a:pt x="170165" y="327715"/>
                    </a:lnTo>
                    <a:lnTo>
                      <a:pt x="7437" y="32456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962FADBA-73A0-4B91-B3EE-00C7B4011C7B}"/>
                  </a:ext>
                </a:extLst>
              </p:cNvPr>
              <p:cNvSpPr/>
              <p:nvPr/>
            </p:nvSpPr>
            <p:spPr>
              <a:xfrm rot="839576">
                <a:off x="7522534" y="4335035"/>
                <a:ext cx="87465" cy="95663"/>
              </a:xfrm>
              <a:custGeom>
                <a:avLst/>
                <a:gdLst>
                  <a:gd name="connsiteX0" fmla="*/ 152400 w 152400"/>
                  <a:gd name="connsiteY0" fmla="*/ 76200 h 152400"/>
                  <a:gd name="connsiteX1" fmla="*/ 76200 w 152400"/>
                  <a:gd name="connsiteY1" fmla="*/ 152400 h 152400"/>
                  <a:gd name="connsiteX2" fmla="*/ 0 w 152400"/>
                  <a:gd name="connsiteY2" fmla="*/ 76200 h 152400"/>
                  <a:gd name="connsiteX3" fmla="*/ 76200 w 152400"/>
                  <a:gd name="connsiteY3" fmla="*/ 0 h 152400"/>
                  <a:gd name="connsiteX4" fmla="*/ 152400 w 152400"/>
                  <a:gd name="connsiteY4" fmla="*/ 76200 h 152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400" h="152400">
                    <a:moveTo>
                      <a:pt x="152400" y="76200"/>
                    </a:moveTo>
                    <a:cubicBezTo>
                      <a:pt x="152400" y="118284"/>
                      <a:pt x="118284" y="152400"/>
                      <a:pt x="76200" y="152400"/>
                    </a:cubicBezTo>
                    <a:cubicBezTo>
                      <a:pt x="34116" y="152400"/>
                      <a:pt x="0" y="118284"/>
                      <a:pt x="0" y="76200"/>
                    </a:cubicBezTo>
                    <a:cubicBezTo>
                      <a:pt x="0" y="34116"/>
                      <a:pt x="34116" y="0"/>
                      <a:pt x="76200" y="0"/>
                    </a:cubicBezTo>
                    <a:cubicBezTo>
                      <a:pt x="118284" y="0"/>
                      <a:pt x="152400" y="34116"/>
                      <a:pt x="152400" y="7620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66436A70-8F1B-49F9-8129-1291522D2842}"/>
                </a:ext>
              </a:extLst>
            </p:cNvPr>
            <p:cNvSpPr/>
            <p:nvPr/>
          </p:nvSpPr>
          <p:spPr>
            <a:xfrm>
              <a:off x="8052964" y="3419322"/>
              <a:ext cx="291285" cy="29128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1F15E60C-308D-4B7D-A850-430DACD43327}"/>
                </a:ext>
              </a:extLst>
            </p:cNvPr>
            <p:cNvSpPr/>
            <p:nvPr/>
          </p:nvSpPr>
          <p:spPr>
            <a:xfrm rot="2865331" flipV="1">
              <a:off x="9371638" y="3124826"/>
              <a:ext cx="36027" cy="696324"/>
            </a:xfrm>
            <a:custGeom>
              <a:avLst/>
              <a:gdLst>
                <a:gd name="connsiteX0" fmla="*/ 47172 w 689198"/>
                <a:gd name="connsiteY0" fmla="*/ 0 h 642026"/>
                <a:gd name="connsiteX1" fmla="*/ 66628 w 689198"/>
                <a:gd name="connsiteY1" fmla="*/ 535022 h 642026"/>
                <a:gd name="connsiteX2" fmla="*/ 689198 w 689198"/>
                <a:gd name="connsiteY2" fmla="*/ 642026 h 642026"/>
                <a:gd name="connsiteX0" fmla="*/ 47172 w 66629"/>
                <a:gd name="connsiteY0" fmla="*/ 0 h 535022"/>
                <a:gd name="connsiteX1" fmla="*/ 66628 w 66629"/>
                <a:gd name="connsiteY1" fmla="*/ 535022 h 535022"/>
                <a:gd name="connsiteX0" fmla="*/ 35336 w 78412"/>
                <a:gd name="connsiteY0" fmla="*/ 0 h 325164"/>
                <a:gd name="connsiteX1" fmla="*/ 78411 w 78412"/>
                <a:gd name="connsiteY1" fmla="*/ 325164 h 325164"/>
                <a:gd name="connsiteX0" fmla="*/ 56596 w 60149"/>
                <a:gd name="connsiteY0" fmla="*/ 0 h 323209"/>
                <a:gd name="connsiteX1" fmla="*/ 60150 w 60149"/>
                <a:gd name="connsiteY1" fmla="*/ 323209 h 323209"/>
                <a:gd name="connsiteX0" fmla="*/ 29870 w 33425"/>
                <a:gd name="connsiteY0" fmla="*/ 0 h 323209"/>
                <a:gd name="connsiteX1" fmla="*/ 33424 w 33425"/>
                <a:gd name="connsiteY1" fmla="*/ 323209 h 323209"/>
                <a:gd name="connsiteX0" fmla="*/ 26684 w 30237"/>
                <a:gd name="connsiteY0" fmla="*/ 0 h 323209"/>
                <a:gd name="connsiteX1" fmla="*/ 30238 w 30237"/>
                <a:gd name="connsiteY1" fmla="*/ 323209 h 323209"/>
                <a:gd name="connsiteX0" fmla="*/ 18934 w 22489"/>
                <a:gd name="connsiteY0" fmla="*/ 0 h 323209"/>
                <a:gd name="connsiteX1" fmla="*/ 22488 w 22489"/>
                <a:gd name="connsiteY1" fmla="*/ 323209 h 323209"/>
                <a:gd name="connsiteX0" fmla="*/ 27927 w 27927"/>
                <a:gd name="connsiteY0" fmla="*/ 0 h 316849"/>
                <a:gd name="connsiteX1" fmla="*/ 6201 w 27927"/>
                <a:gd name="connsiteY1" fmla="*/ 316849 h 316849"/>
                <a:gd name="connsiteX0" fmla="*/ 71115 w 71114"/>
                <a:gd name="connsiteY0" fmla="*/ 0 h 314026"/>
                <a:gd name="connsiteX1" fmla="*/ 74 w 71114"/>
                <a:gd name="connsiteY1" fmla="*/ 314026 h 314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114" h="314026">
                  <a:moveTo>
                    <a:pt x="71115" y="0"/>
                  </a:moveTo>
                  <a:cubicBezTo>
                    <a:pt x="27341" y="214009"/>
                    <a:pt x="-1649" y="212741"/>
                    <a:pt x="74" y="314026"/>
                  </a:cubicBezTo>
                </a:path>
              </a:pathLst>
            </a:custGeom>
            <a:noFill/>
            <a:ln w="57150">
              <a:solidFill>
                <a:srgbClr val="C83A39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7042110F-A0A0-4E70-BADF-9FCA213D39C2}"/>
                </a:ext>
              </a:extLst>
            </p:cNvPr>
            <p:cNvSpPr/>
            <p:nvPr/>
          </p:nvSpPr>
          <p:spPr>
            <a:xfrm rot="2865331" flipV="1">
              <a:off x="9894308" y="2773182"/>
              <a:ext cx="338185" cy="572706"/>
            </a:xfrm>
            <a:custGeom>
              <a:avLst/>
              <a:gdLst>
                <a:gd name="connsiteX0" fmla="*/ 47172 w 689198"/>
                <a:gd name="connsiteY0" fmla="*/ 0 h 642026"/>
                <a:gd name="connsiteX1" fmla="*/ 66628 w 689198"/>
                <a:gd name="connsiteY1" fmla="*/ 535022 h 642026"/>
                <a:gd name="connsiteX2" fmla="*/ 689198 w 689198"/>
                <a:gd name="connsiteY2" fmla="*/ 642026 h 642026"/>
                <a:gd name="connsiteX0" fmla="*/ 61084 w 703110"/>
                <a:gd name="connsiteY0" fmla="*/ 0 h 642026"/>
                <a:gd name="connsiteX1" fmla="*/ 5829 w 703110"/>
                <a:gd name="connsiteY1" fmla="*/ 382662 h 642026"/>
                <a:gd name="connsiteX2" fmla="*/ 80540 w 703110"/>
                <a:gd name="connsiteY2" fmla="*/ 535022 h 642026"/>
                <a:gd name="connsiteX3" fmla="*/ 703110 w 703110"/>
                <a:gd name="connsiteY3" fmla="*/ 642026 h 642026"/>
                <a:gd name="connsiteX0" fmla="*/ 46064 w 688090"/>
                <a:gd name="connsiteY0" fmla="*/ 0 h 642026"/>
                <a:gd name="connsiteX1" fmla="*/ 20529 w 688090"/>
                <a:gd name="connsiteY1" fmla="*/ 383749 h 642026"/>
                <a:gd name="connsiteX2" fmla="*/ 65520 w 688090"/>
                <a:gd name="connsiteY2" fmla="*/ 535022 h 642026"/>
                <a:gd name="connsiteX3" fmla="*/ 688090 w 688090"/>
                <a:gd name="connsiteY3" fmla="*/ 642026 h 642026"/>
                <a:gd name="connsiteX0" fmla="*/ 44582 w 686608"/>
                <a:gd name="connsiteY0" fmla="*/ 0 h 642026"/>
                <a:gd name="connsiteX1" fmla="*/ 19047 w 686608"/>
                <a:gd name="connsiteY1" fmla="*/ 383749 h 642026"/>
                <a:gd name="connsiteX2" fmla="*/ 64038 w 686608"/>
                <a:gd name="connsiteY2" fmla="*/ 535022 h 642026"/>
                <a:gd name="connsiteX3" fmla="*/ 686608 w 686608"/>
                <a:gd name="connsiteY3" fmla="*/ 642026 h 642026"/>
                <a:gd name="connsiteX0" fmla="*/ 25895 w 667921"/>
                <a:gd name="connsiteY0" fmla="*/ 0 h 642026"/>
                <a:gd name="connsiteX1" fmla="*/ 360 w 667921"/>
                <a:gd name="connsiteY1" fmla="*/ 383749 h 642026"/>
                <a:gd name="connsiteX2" fmla="*/ 45351 w 667921"/>
                <a:gd name="connsiteY2" fmla="*/ 535022 h 642026"/>
                <a:gd name="connsiteX3" fmla="*/ 667921 w 667921"/>
                <a:gd name="connsiteY3" fmla="*/ 642026 h 642026"/>
                <a:gd name="connsiteX0" fmla="*/ 25893 w 667919"/>
                <a:gd name="connsiteY0" fmla="*/ 0 h 642026"/>
                <a:gd name="connsiteX1" fmla="*/ 358 w 667919"/>
                <a:gd name="connsiteY1" fmla="*/ 383749 h 642026"/>
                <a:gd name="connsiteX2" fmla="*/ 45349 w 667919"/>
                <a:gd name="connsiteY2" fmla="*/ 535022 h 642026"/>
                <a:gd name="connsiteX3" fmla="*/ 667919 w 667919"/>
                <a:gd name="connsiteY3" fmla="*/ 642026 h 642026"/>
                <a:gd name="connsiteX0" fmla="*/ 1 w 667562"/>
                <a:gd name="connsiteY0" fmla="*/ 0 h 258277"/>
                <a:gd name="connsiteX1" fmla="*/ 44992 w 667562"/>
                <a:gd name="connsiteY1" fmla="*/ 151273 h 258277"/>
                <a:gd name="connsiteX2" fmla="*/ 667562 w 667562"/>
                <a:gd name="connsiteY2" fmla="*/ 258277 h 258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67562" h="258277">
                  <a:moveTo>
                    <a:pt x="1" y="0"/>
                  </a:moveTo>
                  <a:cubicBezTo>
                    <a:pt x="7826" y="20039"/>
                    <a:pt x="-6066" y="98879"/>
                    <a:pt x="44992" y="151273"/>
                  </a:cubicBezTo>
                  <a:cubicBezTo>
                    <a:pt x="151996" y="258277"/>
                    <a:pt x="382217" y="240443"/>
                    <a:pt x="667562" y="258277"/>
                  </a:cubicBezTo>
                </a:path>
              </a:pathLst>
            </a:custGeom>
            <a:noFill/>
            <a:ln w="57150">
              <a:solidFill>
                <a:srgbClr val="ADAFB6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5" name="Multiplication Sign 124">
              <a:extLst>
                <a:ext uri="{FF2B5EF4-FFF2-40B4-BE49-F238E27FC236}">
                  <a16:creationId xmlns:a16="http://schemas.microsoft.com/office/drawing/2014/main" id="{8777CBD8-C685-48ED-88D5-780953CBB7AB}"/>
                </a:ext>
              </a:extLst>
            </p:cNvPr>
            <p:cNvSpPr/>
            <p:nvPr/>
          </p:nvSpPr>
          <p:spPr>
            <a:xfrm>
              <a:off x="9150117" y="3377226"/>
              <a:ext cx="345177" cy="345179"/>
            </a:xfrm>
            <a:prstGeom prst="mathMultiply">
              <a:avLst/>
            </a:prstGeom>
            <a:solidFill>
              <a:schemeClr val="bg2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FBC7E0DC-D366-493F-A364-04A4B0601451}"/>
                </a:ext>
              </a:extLst>
            </p:cNvPr>
            <p:cNvSpPr/>
            <p:nvPr/>
          </p:nvSpPr>
          <p:spPr>
            <a:xfrm>
              <a:off x="8913929" y="3667561"/>
              <a:ext cx="291285" cy="291285"/>
            </a:xfrm>
            <a:prstGeom prst="ellipse">
              <a:avLst/>
            </a:prstGeom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A</a:t>
              </a:r>
              <a:endParaRPr 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670BED68-32EC-476D-9352-36E963BE29AC}"/>
                </a:ext>
              </a:extLst>
            </p:cNvPr>
            <p:cNvSpPr/>
            <p:nvPr/>
          </p:nvSpPr>
          <p:spPr>
            <a:xfrm>
              <a:off x="9607836" y="2960340"/>
              <a:ext cx="291285" cy="29128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B</a:t>
              </a:r>
            </a:p>
          </p:txBody>
        </p:sp>
        <p:pic>
          <p:nvPicPr>
            <p:cNvPr id="143" name="Graphic 142" descr="Signpost">
              <a:extLst>
                <a:ext uri="{FF2B5EF4-FFF2-40B4-BE49-F238E27FC236}">
                  <a16:creationId xmlns:a16="http://schemas.microsoft.com/office/drawing/2014/main" id="{8E07554E-99F5-412D-AF3E-F18B4ED8E8D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241016" y="4107900"/>
              <a:ext cx="313183" cy="31318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499670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93626E3-127B-41C9-931D-D6F9EF5CB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" name="Title 7">
            <a:extLst>
              <a:ext uri="{FF2B5EF4-FFF2-40B4-BE49-F238E27FC236}">
                <a16:creationId xmlns:a16="http://schemas.microsoft.com/office/drawing/2014/main" id="{37956E90-6CDF-4074-B5C5-AFD41E5BBC0B}"/>
              </a:ext>
            </a:extLst>
          </p:cNvPr>
          <p:cNvSpPr txBox="1">
            <a:spLocks/>
          </p:cNvSpPr>
          <p:nvPr/>
        </p:nvSpPr>
        <p:spPr>
          <a:xfrm>
            <a:off x="801712" y="553987"/>
            <a:ext cx="4157296" cy="12927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cap="none" dirty="0"/>
              <a:t>Trade-off</a:t>
            </a:r>
            <a:br>
              <a:rPr lang="en-US" sz="1800" cap="none" dirty="0"/>
            </a:br>
            <a:r>
              <a:rPr lang="en-US" cap="none" dirty="0"/>
              <a:t>Which paths to restore?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31B2ADF-81B3-43AE-8673-3A5D04686799}"/>
              </a:ext>
            </a:extLst>
          </p:cNvPr>
          <p:cNvSpPr/>
          <p:nvPr/>
        </p:nvSpPr>
        <p:spPr>
          <a:xfrm>
            <a:off x="7046157" y="4139239"/>
            <a:ext cx="2528464" cy="2574469"/>
          </a:xfrm>
          <a:prstGeom prst="ellipse">
            <a:avLst/>
          </a:prstGeom>
          <a:solidFill>
            <a:schemeClr val="accent6">
              <a:lumMod val="60000"/>
              <a:lumOff val="40000"/>
              <a:alpha val="6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0" name="Content Placeholder 16">
            <a:extLst>
              <a:ext uri="{FF2B5EF4-FFF2-40B4-BE49-F238E27FC236}">
                <a16:creationId xmlns:a16="http://schemas.microsoft.com/office/drawing/2014/main" id="{F48E4E6D-E511-4424-9FB3-3A06044FB156}"/>
              </a:ext>
            </a:extLst>
          </p:cNvPr>
          <p:cNvSpPr txBox="1">
            <a:spLocks/>
          </p:cNvSpPr>
          <p:nvPr/>
        </p:nvSpPr>
        <p:spPr>
          <a:xfrm>
            <a:off x="693334" y="1929308"/>
            <a:ext cx="4373966" cy="1068134"/>
          </a:xfrm>
          <a:prstGeom prst="rect">
            <a:avLst/>
          </a:prstGeom>
        </p:spPr>
        <p:txBody>
          <a:bodyPr anchor="t">
            <a:normAutofit/>
          </a:bodyPr>
          <a:lstStyle>
            <a:lvl1pPr marL="91440" indent="-9144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None/>
            </a:pPr>
            <a:r>
              <a:rPr lang="en-US" sz="2400" dirty="0"/>
              <a:t>How many routes to </a:t>
            </a:r>
            <a:r>
              <a:rPr lang="en-US" sz="2400" b="1" dirty="0"/>
              <a:t>landmarks</a:t>
            </a:r>
            <a:r>
              <a:rPr lang="en-US" sz="2400" dirty="0"/>
              <a:t> should be restored?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10" name="Content Placeholder 16">
            <a:extLst>
              <a:ext uri="{FF2B5EF4-FFF2-40B4-BE49-F238E27FC236}">
                <a16:creationId xmlns:a16="http://schemas.microsoft.com/office/drawing/2014/main" id="{8D4A2142-C878-4837-AC14-A537225B709B}"/>
              </a:ext>
            </a:extLst>
          </p:cNvPr>
          <p:cNvSpPr txBox="1">
            <a:spLocks/>
          </p:cNvSpPr>
          <p:nvPr/>
        </p:nvSpPr>
        <p:spPr>
          <a:xfrm>
            <a:off x="655234" y="3089243"/>
            <a:ext cx="4303773" cy="777908"/>
          </a:xfrm>
          <a:prstGeom prst="rect">
            <a:avLst/>
          </a:prstGeom>
        </p:spPr>
        <p:txBody>
          <a:bodyPr anchor="t">
            <a:normAutofit/>
          </a:bodyPr>
          <a:lstStyle>
            <a:lvl1pPr marL="91440" indent="-9144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None/>
            </a:pPr>
            <a:r>
              <a:rPr lang="en-US" sz="1800" dirty="0"/>
              <a:t>Number of nodes reached by </a:t>
            </a:r>
          </a:p>
          <a:p>
            <a:pPr marL="0" indent="0" algn="ctr"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None/>
            </a:pPr>
            <a:r>
              <a:rPr lang="en-US" sz="1800" b="1" dirty="0"/>
              <a:t>invalidation messages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4E461C6-2AD5-4670-9930-9C88D10782C4}"/>
              </a:ext>
            </a:extLst>
          </p:cNvPr>
          <p:cNvSpPr/>
          <p:nvPr/>
        </p:nvSpPr>
        <p:spPr>
          <a:xfrm>
            <a:off x="7288621" y="4882515"/>
            <a:ext cx="2057400" cy="1813560"/>
          </a:xfrm>
          <a:prstGeom prst="ellipse">
            <a:avLst/>
          </a:prstGeom>
          <a:solidFill>
            <a:schemeClr val="accent6">
              <a:lumMod val="75000"/>
              <a:alpha val="6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4B372CF-24BA-4820-9A13-B28884AD9E6F}"/>
              </a:ext>
            </a:extLst>
          </p:cNvPr>
          <p:cNvGrpSpPr/>
          <p:nvPr/>
        </p:nvGrpSpPr>
        <p:grpSpPr>
          <a:xfrm>
            <a:off x="7616225" y="2195474"/>
            <a:ext cx="1786523" cy="4346096"/>
            <a:chOff x="6438059" y="2221564"/>
            <a:chExt cx="1786523" cy="4346096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DA54DD4F-5B88-4554-A13A-2C938D549A5E}"/>
                </a:ext>
              </a:extLst>
            </p:cNvPr>
            <p:cNvSpPr/>
            <p:nvPr/>
          </p:nvSpPr>
          <p:spPr>
            <a:xfrm rot="10800000" flipH="1">
              <a:off x="6727620" y="5674695"/>
              <a:ext cx="384130" cy="830175"/>
            </a:xfrm>
            <a:custGeom>
              <a:avLst/>
              <a:gdLst>
                <a:gd name="connsiteX0" fmla="*/ 47172 w 689198"/>
                <a:gd name="connsiteY0" fmla="*/ 0 h 642026"/>
                <a:gd name="connsiteX1" fmla="*/ 66628 w 689198"/>
                <a:gd name="connsiteY1" fmla="*/ 535022 h 642026"/>
                <a:gd name="connsiteX2" fmla="*/ 689198 w 689198"/>
                <a:gd name="connsiteY2" fmla="*/ 642026 h 642026"/>
                <a:gd name="connsiteX0" fmla="*/ 47169 w 689198"/>
                <a:gd name="connsiteY0" fmla="*/ 0 h 794769"/>
                <a:gd name="connsiteX1" fmla="*/ 66628 w 689198"/>
                <a:gd name="connsiteY1" fmla="*/ 687765 h 794769"/>
                <a:gd name="connsiteX2" fmla="*/ 689198 w 689198"/>
                <a:gd name="connsiteY2" fmla="*/ 794769 h 794769"/>
                <a:gd name="connsiteX0" fmla="*/ 0 w 642029"/>
                <a:gd name="connsiteY0" fmla="*/ 0 h 794769"/>
                <a:gd name="connsiteX1" fmla="*/ 642029 w 642029"/>
                <a:gd name="connsiteY1" fmla="*/ 794769 h 794769"/>
                <a:gd name="connsiteX0" fmla="*/ 5790622 w 5790622"/>
                <a:gd name="connsiteY0" fmla="*/ 0 h 403792"/>
                <a:gd name="connsiteX1" fmla="*/ 0 w 5790622"/>
                <a:gd name="connsiteY1" fmla="*/ 403792 h 403792"/>
                <a:gd name="connsiteX0" fmla="*/ 5790622 w 5790622"/>
                <a:gd name="connsiteY0" fmla="*/ 0 h 444947"/>
                <a:gd name="connsiteX1" fmla="*/ 0 w 5790622"/>
                <a:gd name="connsiteY1" fmla="*/ 444947 h 444947"/>
                <a:gd name="connsiteX0" fmla="*/ 5312002 w 5312002"/>
                <a:gd name="connsiteY0" fmla="*/ 0 h 451806"/>
                <a:gd name="connsiteX1" fmla="*/ 0 w 5312002"/>
                <a:gd name="connsiteY1" fmla="*/ 451806 h 451806"/>
                <a:gd name="connsiteX0" fmla="*/ 5790622 w 5790622"/>
                <a:gd name="connsiteY0" fmla="*/ 0 h 448376"/>
                <a:gd name="connsiteX1" fmla="*/ 0 w 5790622"/>
                <a:gd name="connsiteY1" fmla="*/ 448376 h 448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90622" h="448376">
                  <a:moveTo>
                    <a:pt x="5790622" y="0"/>
                  </a:moveTo>
                  <a:lnTo>
                    <a:pt x="0" y="448376"/>
                  </a:lnTo>
                </a:path>
              </a:pathLst>
            </a:custGeom>
            <a:noFill/>
            <a:ln w="57150">
              <a:solidFill>
                <a:srgbClr val="0070C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815C0E0D-4AEA-4DF9-B484-03FD27E8D198}"/>
                </a:ext>
              </a:extLst>
            </p:cNvPr>
            <p:cNvSpPr/>
            <p:nvPr/>
          </p:nvSpPr>
          <p:spPr>
            <a:xfrm rot="10800000" flipH="1">
              <a:off x="7085759" y="2221564"/>
              <a:ext cx="25990" cy="4290059"/>
            </a:xfrm>
            <a:custGeom>
              <a:avLst/>
              <a:gdLst>
                <a:gd name="connsiteX0" fmla="*/ 47172 w 689198"/>
                <a:gd name="connsiteY0" fmla="*/ 0 h 642026"/>
                <a:gd name="connsiteX1" fmla="*/ 66628 w 689198"/>
                <a:gd name="connsiteY1" fmla="*/ 535022 h 642026"/>
                <a:gd name="connsiteX2" fmla="*/ 689198 w 689198"/>
                <a:gd name="connsiteY2" fmla="*/ 642026 h 642026"/>
                <a:gd name="connsiteX0" fmla="*/ 453449 w 482781"/>
                <a:gd name="connsiteY0" fmla="*/ 0 h 2119509"/>
                <a:gd name="connsiteX1" fmla="*/ 472905 w 482781"/>
                <a:gd name="connsiteY1" fmla="*/ 535022 h 2119509"/>
                <a:gd name="connsiteX2" fmla="*/ 61655 w 482781"/>
                <a:gd name="connsiteY2" fmla="*/ 2119509 h 2119509"/>
                <a:gd name="connsiteX0" fmla="*/ 391794 w 391790"/>
                <a:gd name="connsiteY0" fmla="*/ 0 h 2119509"/>
                <a:gd name="connsiteX1" fmla="*/ 0 w 391790"/>
                <a:gd name="connsiteY1" fmla="*/ 2119509 h 2119509"/>
                <a:gd name="connsiteX0" fmla="*/ 391790 w 391790"/>
                <a:gd name="connsiteY0" fmla="*/ 0 h 2317055"/>
                <a:gd name="connsiteX1" fmla="*/ 0 w 391790"/>
                <a:gd name="connsiteY1" fmla="*/ 2317055 h 2317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91790" h="2317055">
                  <a:moveTo>
                    <a:pt x="391790" y="0"/>
                  </a:moveTo>
                  <a:lnTo>
                    <a:pt x="0" y="2317055"/>
                  </a:lnTo>
                </a:path>
              </a:pathLst>
            </a:custGeom>
            <a:noFill/>
            <a:ln w="57150">
              <a:solidFill>
                <a:srgbClr val="0070C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86FB9BCC-75C9-4A99-AB12-CC9CA7F7C374}"/>
                </a:ext>
              </a:extLst>
            </p:cNvPr>
            <p:cNvSpPr/>
            <p:nvPr/>
          </p:nvSpPr>
          <p:spPr>
            <a:xfrm rot="11109829" flipH="1">
              <a:off x="7230225" y="3549830"/>
              <a:ext cx="994357" cy="3017830"/>
            </a:xfrm>
            <a:custGeom>
              <a:avLst/>
              <a:gdLst>
                <a:gd name="connsiteX0" fmla="*/ 47172 w 689198"/>
                <a:gd name="connsiteY0" fmla="*/ 0 h 642026"/>
                <a:gd name="connsiteX1" fmla="*/ 66628 w 689198"/>
                <a:gd name="connsiteY1" fmla="*/ 535022 h 642026"/>
                <a:gd name="connsiteX2" fmla="*/ 689198 w 689198"/>
                <a:gd name="connsiteY2" fmla="*/ 642026 h 642026"/>
                <a:gd name="connsiteX0" fmla="*/ 453449 w 482781"/>
                <a:gd name="connsiteY0" fmla="*/ 0 h 2119509"/>
                <a:gd name="connsiteX1" fmla="*/ 472905 w 482781"/>
                <a:gd name="connsiteY1" fmla="*/ 535022 h 2119509"/>
                <a:gd name="connsiteX2" fmla="*/ 61655 w 482781"/>
                <a:gd name="connsiteY2" fmla="*/ 2119509 h 2119509"/>
                <a:gd name="connsiteX0" fmla="*/ 391794 w 391790"/>
                <a:gd name="connsiteY0" fmla="*/ 0 h 2119509"/>
                <a:gd name="connsiteX1" fmla="*/ 0 w 391790"/>
                <a:gd name="connsiteY1" fmla="*/ 2119509 h 2119509"/>
                <a:gd name="connsiteX0" fmla="*/ 391790 w 391790"/>
                <a:gd name="connsiteY0" fmla="*/ 0 h 2317055"/>
                <a:gd name="connsiteX1" fmla="*/ 0 w 391790"/>
                <a:gd name="connsiteY1" fmla="*/ 2317055 h 2317055"/>
                <a:gd name="connsiteX0" fmla="*/ 0 w 15181373"/>
                <a:gd name="connsiteY0" fmla="*/ 0 h 1706306"/>
                <a:gd name="connsiteX1" fmla="*/ 15181380 w 15181373"/>
                <a:gd name="connsiteY1" fmla="*/ 1706306 h 1706306"/>
                <a:gd name="connsiteX0" fmla="*/ -4 w 14989578"/>
                <a:gd name="connsiteY0" fmla="*/ 0 h 1629926"/>
                <a:gd name="connsiteX1" fmla="*/ 14989585 w 14989578"/>
                <a:gd name="connsiteY1" fmla="*/ 1629926 h 1629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989578" h="1629926">
                  <a:moveTo>
                    <a:pt x="-4" y="0"/>
                  </a:moveTo>
                  <a:lnTo>
                    <a:pt x="14989585" y="1629926"/>
                  </a:lnTo>
                </a:path>
              </a:pathLst>
            </a:custGeom>
            <a:noFill/>
            <a:ln w="57150">
              <a:solidFill>
                <a:srgbClr val="0070C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EFF422DF-EAB7-4296-9ED7-51BF63619062}"/>
                </a:ext>
              </a:extLst>
            </p:cNvPr>
            <p:cNvSpPr/>
            <p:nvPr/>
          </p:nvSpPr>
          <p:spPr>
            <a:xfrm rot="10800000" flipH="1">
              <a:off x="6438059" y="4037663"/>
              <a:ext cx="692740" cy="2480311"/>
            </a:xfrm>
            <a:custGeom>
              <a:avLst/>
              <a:gdLst>
                <a:gd name="connsiteX0" fmla="*/ 47172 w 689198"/>
                <a:gd name="connsiteY0" fmla="*/ 0 h 642026"/>
                <a:gd name="connsiteX1" fmla="*/ 66628 w 689198"/>
                <a:gd name="connsiteY1" fmla="*/ 535022 h 642026"/>
                <a:gd name="connsiteX2" fmla="*/ 689198 w 689198"/>
                <a:gd name="connsiteY2" fmla="*/ 642026 h 642026"/>
                <a:gd name="connsiteX0" fmla="*/ 453449 w 482781"/>
                <a:gd name="connsiteY0" fmla="*/ 0 h 2119509"/>
                <a:gd name="connsiteX1" fmla="*/ 472905 w 482781"/>
                <a:gd name="connsiteY1" fmla="*/ 535022 h 2119509"/>
                <a:gd name="connsiteX2" fmla="*/ 61655 w 482781"/>
                <a:gd name="connsiteY2" fmla="*/ 2119509 h 2119509"/>
                <a:gd name="connsiteX0" fmla="*/ 391794 w 391790"/>
                <a:gd name="connsiteY0" fmla="*/ 0 h 2119509"/>
                <a:gd name="connsiteX1" fmla="*/ 0 w 391790"/>
                <a:gd name="connsiteY1" fmla="*/ 2119509 h 2119509"/>
                <a:gd name="connsiteX0" fmla="*/ 391790 w 391790"/>
                <a:gd name="connsiteY0" fmla="*/ 0 h 2317055"/>
                <a:gd name="connsiteX1" fmla="*/ 0 w 391790"/>
                <a:gd name="connsiteY1" fmla="*/ 2317055 h 2317055"/>
                <a:gd name="connsiteX0" fmla="*/ 11591497 w 11591497"/>
                <a:gd name="connsiteY0" fmla="*/ 0 h 1439071"/>
                <a:gd name="connsiteX1" fmla="*/ 0 w 11591497"/>
                <a:gd name="connsiteY1" fmla="*/ 1439071 h 1439071"/>
                <a:gd name="connsiteX0" fmla="*/ 9581293 w 9581293"/>
                <a:gd name="connsiteY0" fmla="*/ 0 h 1360190"/>
                <a:gd name="connsiteX1" fmla="*/ 0 w 9581293"/>
                <a:gd name="connsiteY1" fmla="*/ 1360190 h 1360190"/>
                <a:gd name="connsiteX0" fmla="*/ 10442809 w 10442809"/>
                <a:gd name="connsiteY0" fmla="*/ 0 h 1339612"/>
                <a:gd name="connsiteX1" fmla="*/ 0 w 10442809"/>
                <a:gd name="connsiteY1" fmla="*/ 1339612 h 1339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442809" h="1339612">
                  <a:moveTo>
                    <a:pt x="10442809" y="0"/>
                  </a:moveTo>
                  <a:lnTo>
                    <a:pt x="0" y="1339612"/>
                  </a:lnTo>
                </a:path>
              </a:pathLst>
            </a:custGeom>
            <a:noFill/>
            <a:ln w="57150">
              <a:solidFill>
                <a:srgbClr val="0070C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Graphic 5">
            <a:extLst>
              <a:ext uri="{FF2B5EF4-FFF2-40B4-BE49-F238E27FC236}">
                <a16:creationId xmlns:a16="http://schemas.microsoft.com/office/drawing/2014/main" id="{E36FCEA5-1A83-4D16-8156-04DE7D8E41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90186" y="142157"/>
            <a:ext cx="6483406" cy="6483406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612CC25D-808C-4450-8557-7B0E68415C64}"/>
              </a:ext>
            </a:extLst>
          </p:cNvPr>
          <p:cNvSpPr/>
          <p:nvPr/>
        </p:nvSpPr>
        <p:spPr>
          <a:xfrm>
            <a:off x="7511787" y="3802960"/>
            <a:ext cx="160630" cy="160630"/>
          </a:xfrm>
          <a:prstGeom prst="ellipse">
            <a:avLst/>
          </a:prstGeom>
          <a:solidFill>
            <a:srgbClr val="FFC000"/>
          </a:solidFill>
          <a:ln w="38100">
            <a:solidFill>
              <a:srgbClr val="AC8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0B94EF7-8349-4D5E-AE51-36912D76066F}"/>
              </a:ext>
            </a:extLst>
          </p:cNvPr>
          <p:cNvSpPr/>
          <p:nvPr/>
        </p:nvSpPr>
        <p:spPr>
          <a:xfrm>
            <a:off x="8184252" y="1966540"/>
            <a:ext cx="160630" cy="160630"/>
          </a:xfrm>
          <a:prstGeom prst="ellipse">
            <a:avLst/>
          </a:prstGeom>
          <a:solidFill>
            <a:srgbClr val="FFC000"/>
          </a:solidFill>
          <a:ln w="38100">
            <a:solidFill>
              <a:srgbClr val="AC8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E200481-6B6E-4943-9540-49D1BB039318}"/>
              </a:ext>
            </a:extLst>
          </p:cNvPr>
          <p:cNvSpPr/>
          <p:nvPr/>
        </p:nvSpPr>
        <p:spPr>
          <a:xfrm>
            <a:off x="9491290" y="3385478"/>
            <a:ext cx="160630" cy="160630"/>
          </a:xfrm>
          <a:prstGeom prst="ellipse">
            <a:avLst/>
          </a:prstGeom>
          <a:solidFill>
            <a:srgbClr val="FFC000"/>
          </a:solidFill>
          <a:ln w="38100">
            <a:solidFill>
              <a:srgbClr val="AC8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38A52A3-A651-42FD-BBC6-C92C8E5DC2F2}"/>
              </a:ext>
            </a:extLst>
          </p:cNvPr>
          <p:cNvSpPr/>
          <p:nvPr/>
        </p:nvSpPr>
        <p:spPr>
          <a:xfrm>
            <a:off x="7785839" y="5445099"/>
            <a:ext cx="160630" cy="160630"/>
          </a:xfrm>
          <a:prstGeom prst="ellipse">
            <a:avLst/>
          </a:prstGeom>
          <a:solidFill>
            <a:srgbClr val="FFC000"/>
          </a:solidFill>
          <a:ln w="38100">
            <a:solidFill>
              <a:srgbClr val="AC8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5938A986-445D-445B-B600-EDA285BED905}"/>
              </a:ext>
            </a:extLst>
          </p:cNvPr>
          <p:cNvSpPr/>
          <p:nvPr/>
        </p:nvSpPr>
        <p:spPr>
          <a:xfrm>
            <a:off x="8141498" y="6332496"/>
            <a:ext cx="290574" cy="290574"/>
          </a:xfrm>
          <a:prstGeom prst="ellipse">
            <a:avLst/>
          </a:prstGeom>
          <a:solidFill>
            <a:srgbClr val="8AAB00"/>
          </a:solidFill>
          <a:ln w="38100">
            <a:solidFill>
              <a:srgbClr val="5468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BD0062B1-8252-4097-984B-424E3C33D22F}"/>
              </a:ext>
            </a:extLst>
          </p:cNvPr>
          <p:cNvSpPr/>
          <p:nvPr/>
        </p:nvSpPr>
        <p:spPr>
          <a:xfrm>
            <a:off x="4999063" y="2193235"/>
            <a:ext cx="160630" cy="160630"/>
          </a:xfrm>
          <a:prstGeom prst="ellipse">
            <a:avLst/>
          </a:prstGeom>
          <a:solidFill>
            <a:srgbClr val="FFC000"/>
          </a:solidFill>
          <a:ln w="38100">
            <a:solidFill>
              <a:srgbClr val="AC8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Content Placeholder 16">
            <a:extLst>
              <a:ext uri="{FF2B5EF4-FFF2-40B4-BE49-F238E27FC236}">
                <a16:creationId xmlns:a16="http://schemas.microsoft.com/office/drawing/2014/main" id="{4DFC4116-F179-4DD2-8CFF-1968D19D53CB}"/>
              </a:ext>
            </a:extLst>
          </p:cNvPr>
          <p:cNvSpPr txBox="1">
            <a:spLocks/>
          </p:cNvSpPr>
          <p:nvPr/>
        </p:nvSpPr>
        <p:spPr>
          <a:xfrm>
            <a:off x="653892" y="3872750"/>
            <a:ext cx="4303773" cy="561423"/>
          </a:xfrm>
          <a:prstGeom prst="rect">
            <a:avLst/>
          </a:prstGeom>
        </p:spPr>
        <p:txBody>
          <a:bodyPr anchor="t">
            <a:noAutofit/>
          </a:bodyPr>
          <a:lstStyle>
            <a:lvl1pPr marL="91440" indent="-9144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None/>
            </a:pPr>
            <a:r>
              <a:rPr lang="en-US" sz="2800" b="1" dirty="0"/>
              <a:t>VS</a:t>
            </a:r>
          </a:p>
        </p:txBody>
      </p:sp>
      <p:sp>
        <p:nvSpPr>
          <p:cNvPr id="33" name="Content Placeholder 16">
            <a:extLst>
              <a:ext uri="{FF2B5EF4-FFF2-40B4-BE49-F238E27FC236}">
                <a16:creationId xmlns:a16="http://schemas.microsoft.com/office/drawing/2014/main" id="{C6BD9F64-23AC-4794-8735-66D05FC22DF3}"/>
              </a:ext>
            </a:extLst>
          </p:cNvPr>
          <p:cNvSpPr txBox="1">
            <a:spLocks/>
          </p:cNvSpPr>
          <p:nvPr/>
        </p:nvSpPr>
        <p:spPr>
          <a:xfrm>
            <a:off x="653687" y="4516621"/>
            <a:ext cx="4303773" cy="561423"/>
          </a:xfrm>
          <a:prstGeom prst="rect">
            <a:avLst/>
          </a:prstGeom>
        </p:spPr>
        <p:txBody>
          <a:bodyPr anchor="t">
            <a:normAutofit/>
          </a:bodyPr>
          <a:lstStyle>
            <a:lvl1pPr marL="91440" indent="-9144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None/>
            </a:pPr>
            <a:r>
              <a:rPr lang="en-US" sz="1800" dirty="0">
                <a:solidFill>
                  <a:srgbClr val="404040"/>
                </a:solidFill>
              </a:rPr>
              <a:t>Number</a:t>
            </a:r>
            <a:r>
              <a:rPr lang="en-US" sz="1800" dirty="0"/>
              <a:t> of </a:t>
            </a:r>
            <a:r>
              <a:rPr lang="en-US" sz="1800" b="1" dirty="0"/>
              <a:t>paths restored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74A12E6-F724-4A2F-9115-64CE903062B4}"/>
              </a:ext>
            </a:extLst>
          </p:cNvPr>
          <p:cNvSpPr/>
          <p:nvPr/>
        </p:nvSpPr>
        <p:spPr>
          <a:xfrm>
            <a:off x="4167290" y="3435492"/>
            <a:ext cx="418254" cy="425866"/>
          </a:xfrm>
          <a:prstGeom prst="ellipse">
            <a:avLst/>
          </a:prstGeom>
          <a:solidFill>
            <a:schemeClr val="accent6">
              <a:lumMod val="60000"/>
              <a:lumOff val="40000"/>
              <a:alpha val="6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EC13882D-487F-46D8-B90F-22126A9B2C91}"/>
              </a:ext>
            </a:extLst>
          </p:cNvPr>
          <p:cNvSpPr/>
          <p:nvPr/>
        </p:nvSpPr>
        <p:spPr>
          <a:xfrm rot="10800000" flipH="1">
            <a:off x="4289669" y="4545289"/>
            <a:ext cx="173496" cy="346080"/>
          </a:xfrm>
          <a:custGeom>
            <a:avLst/>
            <a:gdLst>
              <a:gd name="connsiteX0" fmla="*/ 47172 w 689198"/>
              <a:gd name="connsiteY0" fmla="*/ 0 h 642026"/>
              <a:gd name="connsiteX1" fmla="*/ 66628 w 689198"/>
              <a:gd name="connsiteY1" fmla="*/ 535022 h 642026"/>
              <a:gd name="connsiteX2" fmla="*/ 689198 w 689198"/>
              <a:gd name="connsiteY2" fmla="*/ 642026 h 642026"/>
              <a:gd name="connsiteX0" fmla="*/ 47169 w 689198"/>
              <a:gd name="connsiteY0" fmla="*/ 0 h 794769"/>
              <a:gd name="connsiteX1" fmla="*/ 66628 w 689198"/>
              <a:gd name="connsiteY1" fmla="*/ 687765 h 794769"/>
              <a:gd name="connsiteX2" fmla="*/ 689198 w 689198"/>
              <a:gd name="connsiteY2" fmla="*/ 794769 h 794769"/>
              <a:gd name="connsiteX0" fmla="*/ 0 w 642029"/>
              <a:gd name="connsiteY0" fmla="*/ 0 h 794769"/>
              <a:gd name="connsiteX1" fmla="*/ 642029 w 642029"/>
              <a:gd name="connsiteY1" fmla="*/ 794769 h 794769"/>
              <a:gd name="connsiteX0" fmla="*/ 5790622 w 5790622"/>
              <a:gd name="connsiteY0" fmla="*/ 0 h 403792"/>
              <a:gd name="connsiteX1" fmla="*/ 0 w 5790622"/>
              <a:gd name="connsiteY1" fmla="*/ 403792 h 403792"/>
              <a:gd name="connsiteX0" fmla="*/ 5790622 w 5790622"/>
              <a:gd name="connsiteY0" fmla="*/ 0 h 444947"/>
              <a:gd name="connsiteX1" fmla="*/ 0 w 5790622"/>
              <a:gd name="connsiteY1" fmla="*/ 444947 h 444947"/>
              <a:gd name="connsiteX0" fmla="*/ 5312002 w 5312002"/>
              <a:gd name="connsiteY0" fmla="*/ 0 h 451806"/>
              <a:gd name="connsiteX1" fmla="*/ 0 w 5312002"/>
              <a:gd name="connsiteY1" fmla="*/ 451806 h 451806"/>
              <a:gd name="connsiteX0" fmla="*/ 5790622 w 5790622"/>
              <a:gd name="connsiteY0" fmla="*/ 0 h 448376"/>
              <a:gd name="connsiteX1" fmla="*/ 0 w 5790622"/>
              <a:gd name="connsiteY1" fmla="*/ 448376 h 448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790622" h="448376">
                <a:moveTo>
                  <a:pt x="5790622" y="0"/>
                </a:moveTo>
                <a:lnTo>
                  <a:pt x="0" y="448376"/>
                </a:lnTo>
              </a:path>
            </a:pathLst>
          </a:custGeom>
          <a:noFill/>
          <a:ln w="57150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98C1E721-DA93-4D78-8FB6-0FB0BAEAC943}"/>
              </a:ext>
            </a:extLst>
          </p:cNvPr>
          <p:cNvSpPr/>
          <p:nvPr/>
        </p:nvSpPr>
        <p:spPr>
          <a:xfrm>
            <a:off x="723980" y="2960382"/>
            <a:ext cx="4345602" cy="2265642"/>
          </a:xfrm>
          <a:prstGeom prst="roundRect">
            <a:avLst>
              <a:gd name="adj" fmla="val 1395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54F297B4-A5AD-4A0A-835A-31817EB4249A}"/>
              </a:ext>
            </a:extLst>
          </p:cNvPr>
          <p:cNvSpPr/>
          <p:nvPr/>
        </p:nvSpPr>
        <p:spPr>
          <a:xfrm>
            <a:off x="723980" y="5387338"/>
            <a:ext cx="4345602" cy="646331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dirty="0">
                <a:ea typeface="Cambria Math" panose="02040503050406030204" pitchFamily="18" charset="0"/>
              </a:rPr>
              <a:t>We accept to loose </a:t>
            </a:r>
            <a:r>
              <a:rPr lang="en-US" b="1" dirty="0">
                <a:ea typeface="Cambria Math" panose="02040503050406030204" pitchFamily="18" charset="0"/>
              </a:rPr>
              <a:t>some*</a:t>
            </a:r>
            <a:r>
              <a:rPr lang="en-US" dirty="0">
                <a:ea typeface="Cambria Math" panose="02040503050406030204" pitchFamily="18" charset="0"/>
              </a:rPr>
              <a:t> destinations</a:t>
            </a:r>
          </a:p>
          <a:p>
            <a:pPr algn="ctr">
              <a:spcBef>
                <a:spcPts val="0"/>
              </a:spcBef>
            </a:pPr>
            <a:r>
              <a:rPr lang="en-US" dirty="0">
                <a:ea typeface="Cambria Math" panose="02040503050406030204" pitchFamily="18" charset="0"/>
              </a:rPr>
              <a:t>(some TZ structures deterioration)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8A5512A-2FBA-4810-B5EA-25FD9E75A643}"/>
              </a:ext>
            </a:extLst>
          </p:cNvPr>
          <p:cNvSpPr/>
          <p:nvPr/>
        </p:nvSpPr>
        <p:spPr>
          <a:xfrm>
            <a:off x="695126" y="6224832"/>
            <a:ext cx="15568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dirty="0">
                <a:solidFill>
                  <a:srgbClr val="404040"/>
                </a:solidFill>
                <a:ea typeface="Cambria Math" panose="02040503050406030204" pitchFamily="18" charset="0"/>
              </a:rPr>
              <a:t>* well chosen!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3B3F033-F7EF-4695-8751-90FB9F7FBB7A}"/>
              </a:ext>
            </a:extLst>
          </p:cNvPr>
          <p:cNvCxnSpPr>
            <a:cxnSpLocks/>
          </p:cNvCxnSpPr>
          <p:nvPr/>
        </p:nvCxnSpPr>
        <p:spPr>
          <a:xfrm flipV="1">
            <a:off x="8285204" y="4922225"/>
            <a:ext cx="0" cy="867070"/>
          </a:xfrm>
          <a:prstGeom prst="line">
            <a:avLst/>
          </a:prstGeom>
          <a:ln w="76200">
            <a:solidFill>
              <a:srgbClr val="B9050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Multiplication Sign 36">
            <a:extLst>
              <a:ext uri="{FF2B5EF4-FFF2-40B4-BE49-F238E27FC236}">
                <a16:creationId xmlns:a16="http://schemas.microsoft.com/office/drawing/2014/main" id="{FC8C3350-C9DF-4CF9-887D-FF62BA3D2A49}"/>
              </a:ext>
            </a:extLst>
          </p:cNvPr>
          <p:cNvSpPr/>
          <p:nvPr/>
        </p:nvSpPr>
        <p:spPr>
          <a:xfrm>
            <a:off x="8160797" y="5277886"/>
            <a:ext cx="250982" cy="250982"/>
          </a:xfrm>
          <a:prstGeom prst="mathMultiply">
            <a:avLst/>
          </a:prstGeom>
          <a:solidFill>
            <a:schemeClr val="accent2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2441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2D6A22-660A-4008-B8E5-7AC6F06C38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314BAB7-7F4C-4DC2-A6BB-A7A0E3C53E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802129" y="2428396"/>
            <a:ext cx="2919413" cy="583534"/>
          </a:xfrm>
        </p:spPr>
        <p:txBody>
          <a:bodyPr/>
          <a:lstStyle/>
          <a:p>
            <a:pPr algn="l"/>
            <a:r>
              <a:rPr lang="en-US" b="1" dirty="0"/>
              <a:t>Scenario 1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D963F5F-82BD-46E6-A7DF-92C2EEA7989E}"/>
              </a:ext>
            </a:extLst>
          </p:cNvPr>
          <p:cNvSpPr>
            <a:spLocks noGrp="1"/>
          </p:cNvSpPr>
          <p:nvPr>
            <p:ph type="body" sz="half" idx="16"/>
          </p:nvPr>
        </p:nvSpPr>
        <p:spPr>
          <a:xfrm>
            <a:off x="6943248" y="2428396"/>
            <a:ext cx="2919413" cy="583534"/>
          </a:xfrm>
        </p:spPr>
        <p:txBody>
          <a:bodyPr/>
          <a:lstStyle/>
          <a:p>
            <a:pPr algn="l"/>
            <a:r>
              <a:rPr lang="en-US" b="1" dirty="0"/>
              <a:t>Scenario 2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1AC6F13-C144-4F89-9FB2-60740A4A4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509E688-565C-49A9-889B-7D466FB4D61D}"/>
              </a:ext>
            </a:extLst>
          </p:cNvPr>
          <p:cNvSpPr/>
          <p:nvPr/>
        </p:nvSpPr>
        <p:spPr>
          <a:xfrm>
            <a:off x="1802128" y="3169111"/>
            <a:ext cx="3884297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2400" b="1" dirty="0"/>
              <a:t>Real</a:t>
            </a:r>
            <a:r>
              <a:rPr lang="en-US" sz="2400" dirty="0"/>
              <a:t> AS graph</a:t>
            </a:r>
          </a:p>
          <a:p>
            <a:pPr marL="342900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2400" b="1" dirty="0"/>
              <a:t>Random </a:t>
            </a:r>
            <a:r>
              <a:rPr lang="en-US" sz="2400" dirty="0"/>
              <a:t>edge deletions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D869AD2-30A1-4E8B-8E6D-A67F6FCD8B26}"/>
              </a:ext>
            </a:extLst>
          </p:cNvPr>
          <p:cNvSpPr/>
          <p:nvPr/>
        </p:nvSpPr>
        <p:spPr>
          <a:xfrm>
            <a:off x="6935660" y="3169110"/>
            <a:ext cx="2919413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2400" b="1" dirty="0"/>
              <a:t>Real</a:t>
            </a:r>
            <a:r>
              <a:rPr lang="en-US" sz="2400" dirty="0"/>
              <a:t> AS graph</a:t>
            </a:r>
          </a:p>
          <a:p>
            <a:pPr marL="342900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2400" b="1" dirty="0"/>
              <a:t>Real </a:t>
            </a:r>
            <a:r>
              <a:rPr lang="en-US" sz="2400" dirty="0"/>
              <a:t>link failures</a:t>
            </a:r>
          </a:p>
        </p:txBody>
      </p:sp>
    </p:spTree>
    <p:extLst>
      <p:ext uri="{BB962C8B-B14F-4D97-AF65-F5344CB8AC3E}">
        <p14:creationId xmlns:p14="http://schemas.microsoft.com/office/powerpoint/2010/main" val="38779419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915B2621-B77B-47FA-8ABB-464DC4BE3B49}"/>
              </a:ext>
            </a:extLst>
          </p:cNvPr>
          <p:cNvSpPr/>
          <p:nvPr/>
        </p:nvSpPr>
        <p:spPr>
          <a:xfrm>
            <a:off x="1350863" y="4145906"/>
            <a:ext cx="3206984" cy="409638"/>
          </a:xfrm>
          <a:prstGeom prst="roundRect">
            <a:avLst>
              <a:gd name="adj" fmla="val 9696"/>
            </a:avLst>
          </a:prstGeom>
          <a:noFill/>
          <a:ln>
            <a:solidFill>
              <a:srgbClr val="0204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23601D9A-6BDD-462E-83A8-F480E4E9B873}"/>
              </a:ext>
            </a:extLst>
          </p:cNvPr>
          <p:cNvSpPr/>
          <p:nvPr/>
        </p:nvSpPr>
        <p:spPr>
          <a:xfrm>
            <a:off x="1350863" y="4666145"/>
            <a:ext cx="3206984" cy="409638"/>
          </a:xfrm>
          <a:prstGeom prst="roundRect">
            <a:avLst>
              <a:gd name="adj" fmla="val 9301"/>
            </a:avLst>
          </a:prstGeom>
          <a:noFill/>
          <a:ln>
            <a:solidFill>
              <a:srgbClr val="0204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80A3571E-3BE6-498E-B47A-53242D42F635}"/>
              </a:ext>
            </a:extLst>
          </p:cNvPr>
          <p:cNvSpPr/>
          <p:nvPr/>
        </p:nvSpPr>
        <p:spPr>
          <a:xfrm>
            <a:off x="3701568" y="3591477"/>
            <a:ext cx="1070546" cy="1717578"/>
          </a:xfrm>
          <a:prstGeom prst="roundRect">
            <a:avLst>
              <a:gd name="adj" fmla="val 0"/>
            </a:avLst>
          </a:prstGeom>
          <a:solidFill>
            <a:srgbClr val="CDDCEF"/>
          </a:solidFill>
          <a:ln>
            <a:solidFill>
              <a:srgbClr val="0204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5D195396-067C-4D62-8594-EA58BBCD056D}"/>
              </a:ext>
            </a:extLst>
          </p:cNvPr>
          <p:cNvSpPr/>
          <p:nvPr/>
        </p:nvSpPr>
        <p:spPr>
          <a:xfrm>
            <a:off x="2459885" y="3588302"/>
            <a:ext cx="1070546" cy="1717578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6E1F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69D18CE-DA24-4E36-965E-06F45856F125}"/>
              </a:ext>
            </a:extLst>
          </p:cNvPr>
          <p:cNvSpPr/>
          <p:nvPr/>
        </p:nvSpPr>
        <p:spPr>
          <a:xfrm>
            <a:off x="2459885" y="3207852"/>
            <a:ext cx="1070546" cy="738665"/>
          </a:xfrm>
          <a:prstGeom prst="roundRect">
            <a:avLst>
              <a:gd name="adj" fmla="val 4632"/>
            </a:avLst>
          </a:prstGeom>
          <a:solidFill>
            <a:srgbClr val="D63C0C"/>
          </a:solidFill>
          <a:ln>
            <a:solidFill>
              <a:srgbClr val="6E1F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900900CD-B943-934F-857F-30AA913FE9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5754" y="942870"/>
            <a:ext cx="5288936" cy="1292750"/>
          </a:xfrm>
        </p:spPr>
        <p:txBody>
          <a:bodyPr/>
          <a:lstStyle/>
          <a:p>
            <a:r>
              <a:rPr lang="en-US" sz="1800" cap="none" dirty="0"/>
              <a:t>the GOOD side</a:t>
            </a:r>
            <a:br>
              <a:rPr lang="en-US" sz="1800" cap="none" dirty="0"/>
            </a:br>
            <a:r>
              <a:rPr lang="en-US" cap="none" dirty="0"/>
              <a:t>Simulation: Impact &amp; Updates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58688375-BB51-4746-90C0-CEAD2C5BBD90}"/>
                  </a:ext>
                </a:extLst>
              </p:cNvPr>
              <p:cNvSpPr/>
              <p:nvPr/>
            </p:nvSpPr>
            <p:spPr>
              <a:xfrm>
                <a:off x="1195754" y="6272806"/>
                <a:ext cx="1393971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it-IT" sz="800" b="1" dirty="0"/>
                  <a:t>NOTA BENE</a:t>
                </a:r>
              </a:p>
              <a:p>
                <a:r>
                  <a:rPr lang="it-IT" sz="800" dirty="0"/>
                  <a:t>In the following, I use </a:t>
                </a:r>
                <a14:m>
                  <m:oMath xmlns:m="http://schemas.openxmlformats.org/officeDocument/2006/math">
                    <m:r>
                      <a:rPr lang="it-IT" sz="800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it-IT" sz="800" i="1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endParaRPr lang="en-US" sz="800" dirty="0"/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58688375-BB51-4746-90C0-CEAD2C5BBD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5754" y="6272806"/>
                <a:ext cx="1393971" cy="338554"/>
              </a:xfrm>
              <a:prstGeom prst="rect">
                <a:avLst/>
              </a:prstGeom>
              <a:blipFill>
                <a:blip r:embed="rId3"/>
                <a:stretch>
                  <a:fillRect b="-53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Rectangle 36">
            <a:extLst>
              <a:ext uri="{FF2B5EF4-FFF2-40B4-BE49-F238E27FC236}">
                <a16:creationId xmlns:a16="http://schemas.microsoft.com/office/drawing/2014/main" id="{D2E6E544-7B76-465F-954B-4F6F84BDDFBF}"/>
              </a:ext>
            </a:extLst>
          </p:cNvPr>
          <p:cNvSpPr/>
          <p:nvPr/>
        </p:nvSpPr>
        <p:spPr>
          <a:xfrm>
            <a:off x="1271095" y="2445580"/>
            <a:ext cx="393889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404040"/>
                </a:solidFill>
              </a:rPr>
              <a:t>Study </a:t>
            </a:r>
            <a:r>
              <a:rPr lang="en-US" sz="2000" b="1" dirty="0">
                <a:solidFill>
                  <a:srgbClr val="404040"/>
                </a:solidFill>
              </a:rPr>
              <a:t>global effects </a:t>
            </a:r>
            <a:r>
              <a:rPr lang="en-US" sz="2000" dirty="0">
                <a:solidFill>
                  <a:srgbClr val="404040"/>
                </a:solidFill>
              </a:rPr>
              <a:t>of link failures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A3174DB9-A27D-4B56-B8BE-E981DFB5D1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31607" y="1589245"/>
            <a:ext cx="4993780" cy="3427684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90EF9499-671C-4055-9FC1-38051F4E6C40}"/>
              </a:ext>
            </a:extLst>
          </p:cNvPr>
          <p:cNvSpPr/>
          <p:nvPr/>
        </p:nvSpPr>
        <p:spPr>
          <a:xfrm>
            <a:off x="2521202" y="3254018"/>
            <a:ext cx="96853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dirty="0">
                <a:solidFill>
                  <a:schemeClr val="accent2"/>
                </a:solidFill>
              </a:rPr>
              <a:t>Receive</a:t>
            </a:r>
          </a:p>
          <a:p>
            <a:pPr algn="ctr"/>
            <a:r>
              <a:rPr lang="en-US" sz="1200" b="1" dirty="0">
                <a:solidFill>
                  <a:schemeClr val="accent2"/>
                </a:solidFill>
              </a:rPr>
              <a:t>Invalidation</a:t>
            </a:r>
          </a:p>
          <a:p>
            <a:pPr algn="ctr"/>
            <a:r>
              <a:rPr lang="en-US" sz="1200" b="1" dirty="0">
                <a:solidFill>
                  <a:schemeClr val="accent2"/>
                </a:solidFill>
              </a:rPr>
              <a:t>messages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4981F90-98F4-4D4A-8380-A29DEFA25783}"/>
              </a:ext>
            </a:extLst>
          </p:cNvPr>
          <p:cNvSpPr/>
          <p:nvPr/>
        </p:nvSpPr>
        <p:spPr>
          <a:xfrm>
            <a:off x="1397031" y="4161860"/>
            <a:ext cx="90403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</a:rPr>
              <a:t>Average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0D59B2EB-B5D9-4FEB-B6F4-8670AA8E9124}"/>
                  </a:ext>
                </a:extLst>
              </p:cNvPr>
              <p:cNvSpPr/>
              <p:nvPr/>
            </p:nvSpPr>
            <p:spPr>
              <a:xfrm>
                <a:off x="2751155" y="4149525"/>
                <a:ext cx="52610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88</m:t>
                      </m:r>
                    </m:oMath>
                  </m:oMathPara>
                </a14:m>
                <a:endParaRPr lang="en-US" sz="20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0D59B2EB-B5D9-4FEB-B6F4-8670AA8E91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1155" y="4149525"/>
                <a:ext cx="526106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745D27BD-E2F3-459E-A114-69B25191CBCF}"/>
                  </a:ext>
                </a:extLst>
              </p:cNvPr>
              <p:cNvSpPr/>
              <p:nvPr/>
            </p:nvSpPr>
            <p:spPr>
              <a:xfrm>
                <a:off x="3982502" y="4150954"/>
                <a:ext cx="52610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26</m:t>
                      </m:r>
                    </m:oMath>
                  </m:oMathPara>
                </a14:m>
                <a:endParaRPr lang="en-US" sz="20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745D27BD-E2F3-459E-A114-69B25191CB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2502" y="4150954"/>
                <a:ext cx="526106" cy="400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823FFE18-D492-40CE-B379-DBE5CE9BC44E}"/>
                  </a:ext>
                </a:extLst>
              </p:cNvPr>
              <p:cNvSpPr/>
              <p:nvPr/>
            </p:nvSpPr>
            <p:spPr>
              <a:xfrm>
                <a:off x="2832800" y="4666145"/>
                <a:ext cx="38343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000" b="0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20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823FFE18-D492-40CE-B379-DBE5CE9BC4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2800" y="4666145"/>
                <a:ext cx="383438" cy="4001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AB35908B-FEB8-4888-B8AC-1D9712F00B87}"/>
                  </a:ext>
                </a:extLst>
              </p:cNvPr>
              <p:cNvSpPr/>
              <p:nvPr/>
            </p:nvSpPr>
            <p:spPr>
              <a:xfrm>
                <a:off x="4066109" y="4666145"/>
                <a:ext cx="38343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it-IT" sz="2000" b="0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20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AB35908B-FEB8-4888-B8AC-1D9712F00B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6109" y="4666145"/>
                <a:ext cx="383438" cy="4001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A8361138-793C-406C-A150-7B7AB198BBD1}"/>
                  </a:ext>
                </a:extLst>
              </p:cNvPr>
              <p:cNvSpPr txBox="1"/>
              <p:nvPr/>
            </p:nvSpPr>
            <p:spPr>
              <a:xfrm>
                <a:off x="8149027" y="5241112"/>
                <a:ext cx="1265090" cy="5761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1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𝐝𝐞𝐠</m:t>
                          </m:r>
                          <m:r>
                            <a:rPr lang="it-IT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it-IT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𝑩</m:t>
                          </m:r>
                          <m:r>
                            <a:rPr lang="it-IT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func>
                            <m:funcPr>
                              <m:ctrlPr>
                                <a:rPr lang="it-IT" b="1" i="1" smtClean="0">
                                  <a:solidFill>
                                    <a:srgbClr val="E0A51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it-IT" b="1" i="0" smtClean="0">
                                  <a:solidFill>
                                    <a:srgbClr val="E0A51D"/>
                                  </a:solidFill>
                                  <a:latin typeface="Cambria Math" panose="02040503050406030204" pitchFamily="18" charset="0"/>
                                </a:rPr>
                                <m:t>𝐝𝐞𝐠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it-IT" b="1" i="1" smtClean="0">
                                      <a:solidFill>
                                        <a:srgbClr val="E0A51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b="1" i="1" smtClean="0">
                                      <a:solidFill>
                                        <a:srgbClr val="E0A51D"/>
                                      </a:solidFill>
                                      <a:latin typeface="Cambria Math" panose="02040503050406030204" pitchFamily="18" charset="0"/>
                                    </a:rPr>
                                    <m:t>𝑨</m:t>
                                  </m:r>
                                </m:e>
                              </m:d>
                            </m:e>
                          </m:func>
                        </m:den>
                      </m:f>
                    </m:oMath>
                  </m:oMathPara>
                </a14:m>
                <a:endParaRPr lang="it-IT" b="0" dirty="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A8361138-793C-406C-A150-7B7AB198BB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9027" y="5241112"/>
                <a:ext cx="1265090" cy="57618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Box 30">
            <a:extLst>
              <a:ext uri="{FF2B5EF4-FFF2-40B4-BE49-F238E27FC236}">
                <a16:creationId xmlns:a16="http://schemas.microsoft.com/office/drawing/2014/main" id="{51E8C8BC-1AA3-4EDF-8F24-A418B6D9AF78}"/>
              </a:ext>
            </a:extLst>
          </p:cNvPr>
          <p:cNvSpPr txBox="1"/>
          <p:nvPr/>
        </p:nvSpPr>
        <p:spPr>
          <a:xfrm>
            <a:off x="7457276" y="1271103"/>
            <a:ext cx="22326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Random link deletions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A48EBA7-F23A-4D30-8031-CAB95EECBD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noProof="0" smtClean="0"/>
              <a:t>16</a:t>
            </a:fld>
            <a:endParaRPr lang="en-US" noProof="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BBCE2DE-68F2-4CF9-81B5-38FEADF77533}"/>
              </a:ext>
            </a:extLst>
          </p:cNvPr>
          <p:cNvGrpSpPr/>
          <p:nvPr/>
        </p:nvGrpSpPr>
        <p:grpSpPr>
          <a:xfrm>
            <a:off x="5091632" y="4973707"/>
            <a:ext cx="2088474" cy="1194750"/>
            <a:chOff x="2506321" y="4480916"/>
            <a:chExt cx="2551082" cy="1459393"/>
          </a:xfrm>
        </p:grpSpPr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7B0AE6FA-3553-4835-8517-E25B395A1007}"/>
                </a:ext>
              </a:extLst>
            </p:cNvPr>
            <p:cNvSpPr/>
            <p:nvPr/>
          </p:nvSpPr>
          <p:spPr>
            <a:xfrm rot="11736307" flipH="1">
              <a:off x="4316330" y="4769645"/>
              <a:ext cx="37031" cy="408939"/>
            </a:xfrm>
            <a:custGeom>
              <a:avLst/>
              <a:gdLst>
                <a:gd name="connsiteX0" fmla="*/ 47172 w 689198"/>
                <a:gd name="connsiteY0" fmla="*/ 0 h 642026"/>
                <a:gd name="connsiteX1" fmla="*/ 66628 w 689198"/>
                <a:gd name="connsiteY1" fmla="*/ 535022 h 642026"/>
                <a:gd name="connsiteX2" fmla="*/ 689198 w 689198"/>
                <a:gd name="connsiteY2" fmla="*/ 642026 h 642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89198" h="642026">
                  <a:moveTo>
                    <a:pt x="47172" y="0"/>
                  </a:moveTo>
                  <a:cubicBezTo>
                    <a:pt x="3398" y="214009"/>
                    <a:pt x="-40376" y="428018"/>
                    <a:pt x="66628" y="535022"/>
                  </a:cubicBezTo>
                  <a:cubicBezTo>
                    <a:pt x="173632" y="642026"/>
                    <a:pt x="403853" y="624192"/>
                    <a:pt x="689198" y="642026"/>
                  </a:cubicBezTo>
                </a:path>
              </a:pathLst>
            </a:custGeom>
            <a:noFill/>
            <a:ln w="57150">
              <a:solidFill>
                <a:srgbClr val="7030A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4549EE44-FF68-47AB-A012-68020FEB99AF}"/>
                </a:ext>
              </a:extLst>
            </p:cNvPr>
            <p:cNvSpPr/>
            <p:nvPr/>
          </p:nvSpPr>
          <p:spPr>
            <a:xfrm rot="6274691" flipH="1" flipV="1">
              <a:off x="4534524" y="5104662"/>
              <a:ext cx="37031" cy="408939"/>
            </a:xfrm>
            <a:custGeom>
              <a:avLst/>
              <a:gdLst>
                <a:gd name="connsiteX0" fmla="*/ 47172 w 689198"/>
                <a:gd name="connsiteY0" fmla="*/ 0 h 642026"/>
                <a:gd name="connsiteX1" fmla="*/ 66628 w 689198"/>
                <a:gd name="connsiteY1" fmla="*/ 535022 h 642026"/>
                <a:gd name="connsiteX2" fmla="*/ 689198 w 689198"/>
                <a:gd name="connsiteY2" fmla="*/ 642026 h 642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89198" h="642026">
                  <a:moveTo>
                    <a:pt x="47172" y="0"/>
                  </a:moveTo>
                  <a:cubicBezTo>
                    <a:pt x="3398" y="214009"/>
                    <a:pt x="-40376" y="428018"/>
                    <a:pt x="66628" y="535022"/>
                  </a:cubicBezTo>
                  <a:cubicBezTo>
                    <a:pt x="173632" y="642026"/>
                    <a:pt x="403853" y="624192"/>
                    <a:pt x="689198" y="642026"/>
                  </a:cubicBezTo>
                </a:path>
              </a:pathLst>
            </a:custGeom>
            <a:noFill/>
            <a:ln w="57150">
              <a:solidFill>
                <a:srgbClr val="7030A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83CB4739-598B-40D3-B793-B22A622DCAE7}"/>
                </a:ext>
              </a:extLst>
            </p:cNvPr>
            <p:cNvSpPr/>
            <p:nvPr/>
          </p:nvSpPr>
          <p:spPr>
            <a:xfrm rot="7311356">
              <a:off x="3042382" y="4789643"/>
              <a:ext cx="45719" cy="514040"/>
            </a:xfrm>
            <a:custGeom>
              <a:avLst/>
              <a:gdLst>
                <a:gd name="connsiteX0" fmla="*/ 47172 w 689198"/>
                <a:gd name="connsiteY0" fmla="*/ 0 h 642026"/>
                <a:gd name="connsiteX1" fmla="*/ 66628 w 689198"/>
                <a:gd name="connsiteY1" fmla="*/ 535022 h 642026"/>
                <a:gd name="connsiteX2" fmla="*/ 689198 w 689198"/>
                <a:gd name="connsiteY2" fmla="*/ 642026 h 642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89198" h="642026">
                  <a:moveTo>
                    <a:pt x="47172" y="0"/>
                  </a:moveTo>
                  <a:cubicBezTo>
                    <a:pt x="3398" y="214009"/>
                    <a:pt x="-40376" y="428018"/>
                    <a:pt x="66628" y="535022"/>
                  </a:cubicBezTo>
                  <a:cubicBezTo>
                    <a:pt x="173632" y="642026"/>
                    <a:pt x="403853" y="624192"/>
                    <a:pt x="689198" y="642026"/>
                  </a:cubicBezTo>
                </a:path>
              </a:pathLst>
            </a:custGeom>
            <a:noFill/>
            <a:ln w="57150">
              <a:solidFill>
                <a:srgbClr val="E0A51D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85A0ADA2-7A08-4A60-B806-B6206680BB41}"/>
                </a:ext>
              </a:extLst>
            </p:cNvPr>
            <p:cNvSpPr/>
            <p:nvPr/>
          </p:nvSpPr>
          <p:spPr>
            <a:xfrm rot="21317871">
              <a:off x="4255602" y="5379595"/>
              <a:ext cx="37110" cy="263535"/>
            </a:xfrm>
            <a:custGeom>
              <a:avLst/>
              <a:gdLst>
                <a:gd name="connsiteX0" fmla="*/ 47172 w 689198"/>
                <a:gd name="connsiteY0" fmla="*/ 0 h 642026"/>
                <a:gd name="connsiteX1" fmla="*/ 66628 w 689198"/>
                <a:gd name="connsiteY1" fmla="*/ 535022 h 642026"/>
                <a:gd name="connsiteX2" fmla="*/ 689198 w 689198"/>
                <a:gd name="connsiteY2" fmla="*/ 642026 h 642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89198" h="642026">
                  <a:moveTo>
                    <a:pt x="47172" y="0"/>
                  </a:moveTo>
                  <a:cubicBezTo>
                    <a:pt x="3398" y="214009"/>
                    <a:pt x="-40376" y="428018"/>
                    <a:pt x="66628" y="535022"/>
                  </a:cubicBezTo>
                  <a:cubicBezTo>
                    <a:pt x="173632" y="642026"/>
                    <a:pt x="403853" y="624192"/>
                    <a:pt x="689198" y="642026"/>
                  </a:cubicBezTo>
                </a:path>
              </a:pathLst>
            </a:custGeom>
            <a:noFill/>
            <a:ln w="57150">
              <a:solidFill>
                <a:srgbClr val="7030A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1F19FA15-9551-4087-A6F4-87A1402234CB}"/>
                </a:ext>
              </a:extLst>
            </p:cNvPr>
            <p:cNvSpPr/>
            <p:nvPr/>
          </p:nvSpPr>
          <p:spPr>
            <a:xfrm rot="14288644" flipV="1">
              <a:off x="3013180" y="5150158"/>
              <a:ext cx="45719" cy="514040"/>
            </a:xfrm>
            <a:custGeom>
              <a:avLst/>
              <a:gdLst>
                <a:gd name="connsiteX0" fmla="*/ 47172 w 689198"/>
                <a:gd name="connsiteY0" fmla="*/ 0 h 642026"/>
                <a:gd name="connsiteX1" fmla="*/ 66628 w 689198"/>
                <a:gd name="connsiteY1" fmla="*/ 535022 h 642026"/>
                <a:gd name="connsiteX2" fmla="*/ 689198 w 689198"/>
                <a:gd name="connsiteY2" fmla="*/ 642026 h 642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89198" h="642026">
                  <a:moveTo>
                    <a:pt x="47172" y="0"/>
                  </a:moveTo>
                  <a:cubicBezTo>
                    <a:pt x="3398" y="214009"/>
                    <a:pt x="-40376" y="428018"/>
                    <a:pt x="66628" y="535022"/>
                  </a:cubicBezTo>
                  <a:cubicBezTo>
                    <a:pt x="173632" y="642026"/>
                    <a:pt x="403853" y="624192"/>
                    <a:pt x="689198" y="642026"/>
                  </a:cubicBezTo>
                </a:path>
              </a:pathLst>
            </a:custGeom>
            <a:noFill/>
            <a:ln w="57150">
              <a:solidFill>
                <a:srgbClr val="E0A51D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88308BBE-C528-438D-9766-450DDE834CA5}"/>
                </a:ext>
              </a:extLst>
            </p:cNvPr>
            <p:cNvSpPr/>
            <p:nvPr/>
          </p:nvSpPr>
          <p:spPr>
            <a:xfrm rot="16200000" flipH="1">
              <a:off x="3763478" y="4954015"/>
              <a:ext cx="64489" cy="603920"/>
            </a:xfrm>
            <a:custGeom>
              <a:avLst/>
              <a:gdLst>
                <a:gd name="connsiteX0" fmla="*/ 47172 w 689198"/>
                <a:gd name="connsiteY0" fmla="*/ 0 h 642026"/>
                <a:gd name="connsiteX1" fmla="*/ 66628 w 689198"/>
                <a:gd name="connsiteY1" fmla="*/ 535022 h 642026"/>
                <a:gd name="connsiteX2" fmla="*/ 689198 w 689198"/>
                <a:gd name="connsiteY2" fmla="*/ 642026 h 642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89198" h="642026">
                  <a:moveTo>
                    <a:pt x="47172" y="0"/>
                  </a:moveTo>
                  <a:cubicBezTo>
                    <a:pt x="3398" y="214009"/>
                    <a:pt x="-40376" y="428018"/>
                    <a:pt x="66628" y="535022"/>
                  </a:cubicBezTo>
                  <a:cubicBezTo>
                    <a:pt x="173632" y="642026"/>
                    <a:pt x="403853" y="624192"/>
                    <a:pt x="689198" y="642026"/>
                  </a:cubicBezTo>
                </a:path>
              </a:pathLst>
            </a:custGeom>
            <a:noFill/>
            <a:ln w="57150"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Multiplication Sign 61">
              <a:extLst>
                <a:ext uri="{FF2B5EF4-FFF2-40B4-BE49-F238E27FC236}">
                  <a16:creationId xmlns:a16="http://schemas.microsoft.com/office/drawing/2014/main" id="{F87CAB84-B412-4F68-8046-18610FAB23D5}"/>
                </a:ext>
              </a:extLst>
            </p:cNvPr>
            <p:cNvSpPr/>
            <p:nvPr/>
          </p:nvSpPr>
          <p:spPr>
            <a:xfrm>
              <a:off x="3569644" y="5098059"/>
              <a:ext cx="251352" cy="251354"/>
            </a:xfrm>
            <a:prstGeom prst="mathMultiply">
              <a:avLst/>
            </a:prstGeom>
            <a:solidFill>
              <a:srgbClr val="C83A39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C41AF139-702E-4240-AF8D-4756059754BC}"/>
                </a:ext>
              </a:extLst>
            </p:cNvPr>
            <p:cNvSpPr/>
            <p:nvPr/>
          </p:nvSpPr>
          <p:spPr>
            <a:xfrm>
              <a:off x="3226767" y="5087232"/>
              <a:ext cx="291285" cy="29128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A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21F3FE2A-E642-443A-B450-880445B29867}"/>
                </a:ext>
              </a:extLst>
            </p:cNvPr>
            <p:cNvSpPr/>
            <p:nvPr/>
          </p:nvSpPr>
          <p:spPr>
            <a:xfrm>
              <a:off x="4097683" y="5106467"/>
              <a:ext cx="291285" cy="29128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4E56662F-8354-42DB-BB8C-AA56B0BC57AE}"/>
                </a:ext>
              </a:extLst>
            </p:cNvPr>
            <p:cNvSpPr/>
            <p:nvPr/>
          </p:nvSpPr>
          <p:spPr>
            <a:xfrm>
              <a:off x="4336155" y="4480916"/>
              <a:ext cx="291285" cy="29128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3F6F7916-5C52-4899-BAC5-F8602560E9AA}"/>
                </a:ext>
              </a:extLst>
            </p:cNvPr>
            <p:cNvSpPr/>
            <p:nvPr/>
          </p:nvSpPr>
          <p:spPr>
            <a:xfrm>
              <a:off x="4766118" y="5199716"/>
              <a:ext cx="291285" cy="29128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EE057996-9B18-4E94-A5F0-342619627516}"/>
                </a:ext>
              </a:extLst>
            </p:cNvPr>
            <p:cNvSpPr/>
            <p:nvPr/>
          </p:nvSpPr>
          <p:spPr>
            <a:xfrm>
              <a:off x="4176905" y="5649024"/>
              <a:ext cx="291285" cy="29128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471D57EE-ECF8-493A-BBA9-42E1D581A3BE}"/>
                </a:ext>
              </a:extLst>
            </p:cNvPr>
            <p:cNvSpPr/>
            <p:nvPr/>
          </p:nvSpPr>
          <p:spPr>
            <a:xfrm>
              <a:off x="2527720" y="4760142"/>
              <a:ext cx="291285" cy="29128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DE4AC350-8A0F-4782-9028-34D8229229EE}"/>
                </a:ext>
              </a:extLst>
            </p:cNvPr>
            <p:cNvSpPr/>
            <p:nvPr/>
          </p:nvSpPr>
          <p:spPr>
            <a:xfrm>
              <a:off x="2506321" y="5416603"/>
              <a:ext cx="291285" cy="29128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tx1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11D9C6E3-727A-4D51-A308-B322C8B08197}"/>
                  </a:ext>
                </a:extLst>
              </p:cNvPr>
              <p:cNvSpPr/>
              <p:nvPr/>
            </p:nvSpPr>
            <p:spPr>
              <a:xfrm>
                <a:off x="1246088" y="1961119"/>
                <a:ext cx="199445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400" cap="small" dirty="0">
                    <a:solidFill>
                      <a:srgbClr val="404040"/>
                    </a:solidFill>
                  </a:rPr>
                  <a:t>Scenario 1</a:t>
                </a:r>
              </a:p>
              <a:p>
                <a14:m>
                  <m:oMath xmlns:m="http://schemas.openxmlformats.org/officeDocument/2006/math">
                    <m:r>
                      <a:rPr lang="it-IT" sz="1400" b="0" i="1" cap="small" smtClean="0">
                        <a:solidFill>
                          <a:srgbClr val="404040"/>
                        </a:solidFill>
                        <a:latin typeface="Cambria Math" panose="02040503050406030204" pitchFamily="18" charset="0"/>
                      </a:rPr>
                      <m:t>3,000</m:t>
                    </m:r>
                  </m:oMath>
                </a14:m>
                <a:r>
                  <a:rPr lang="en-US" sz="1400" cap="small" dirty="0">
                    <a:solidFill>
                      <a:srgbClr val="404040"/>
                    </a:solidFill>
                  </a:rPr>
                  <a:t> random deletions</a:t>
                </a:r>
              </a:p>
            </p:txBody>
          </p:sp>
        </mc:Choice>
        <mc:Fallback xmlns="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11D9C6E3-727A-4D51-A308-B322C8B081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6088" y="1961119"/>
                <a:ext cx="1994457" cy="523220"/>
              </a:xfrm>
              <a:prstGeom prst="rect">
                <a:avLst/>
              </a:prstGeom>
              <a:blipFill>
                <a:blip r:embed="rId11"/>
                <a:stretch>
                  <a:fillRect l="-915" t="-2326" b="-46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B9EE8DCA-E41A-49EC-A8B7-333CA80777B8}"/>
              </a:ext>
            </a:extLst>
          </p:cNvPr>
          <p:cNvSpPr/>
          <p:nvPr/>
        </p:nvSpPr>
        <p:spPr>
          <a:xfrm>
            <a:off x="3701568" y="3207852"/>
            <a:ext cx="1070546" cy="738665"/>
          </a:xfrm>
          <a:prstGeom prst="roundRect">
            <a:avLst>
              <a:gd name="adj" fmla="val 4632"/>
            </a:avLst>
          </a:prstGeom>
          <a:solidFill>
            <a:srgbClr val="2F5C99"/>
          </a:solidFill>
          <a:ln>
            <a:solidFill>
              <a:srgbClr val="0204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043F4379-35E8-4EE7-A40C-952ACA431649}"/>
              </a:ext>
            </a:extLst>
          </p:cNvPr>
          <p:cNvSpPr/>
          <p:nvPr/>
        </p:nvSpPr>
        <p:spPr>
          <a:xfrm>
            <a:off x="3713787" y="3350091"/>
            <a:ext cx="10502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dirty="0">
                <a:solidFill>
                  <a:schemeClr val="accent2"/>
                </a:solidFill>
              </a:rPr>
              <a:t>Modify</a:t>
            </a:r>
          </a:p>
          <a:p>
            <a:pPr algn="ctr"/>
            <a:r>
              <a:rPr lang="en-US" sz="1200" b="1" dirty="0">
                <a:solidFill>
                  <a:schemeClr val="accent2"/>
                </a:solidFill>
              </a:rPr>
              <a:t>TZ structures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EABC9A9-4B95-4197-B60B-88C75AA584EB}"/>
              </a:ext>
            </a:extLst>
          </p:cNvPr>
          <p:cNvSpPr/>
          <p:nvPr/>
        </p:nvSpPr>
        <p:spPr>
          <a:xfrm>
            <a:off x="1397031" y="4694804"/>
            <a:ext cx="83388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</a:rPr>
              <a:t>Median</a:t>
            </a:r>
          </a:p>
        </p:txBody>
      </p:sp>
    </p:spTree>
    <p:extLst>
      <p:ext uri="{BB962C8B-B14F-4D97-AF65-F5344CB8AC3E}">
        <p14:creationId xmlns:p14="http://schemas.microsoft.com/office/powerpoint/2010/main" val="2466977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900900CD-B943-934F-857F-30AA913FE9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5754" y="942870"/>
            <a:ext cx="5288936" cy="1292750"/>
          </a:xfrm>
        </p:spPr>
        <p:txBody>
          <a:bodyPr/>
          <a:lstStyle/>
          <a:p>
            <a:r>
              <a:rPr lang="en-US" sz="1800" cap="none" dirty="0"/>
              <a:t>the BAD side</a:t>
            </a:r>
            <a:br>
              <a:rPr lang="en-US" sz="1800" cap="none" dirty="0"/>
            </a:br>
            <a:r>
              <a:rPr lang="en-US" cap="none" dirty="0"/>
              <a:t>TZ structures deterioration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58688375-BB51-4746-90C0-CEAD2C5BBD90}"/>
                  </a:ext>
                </a:extLst>
              </p:cNvPr>
              <p:cNvSpPr/>
              <p:nvPr/>
            </p:nvSpPr>
            <p:spPr>
              <a:xfrm>
                <a:off x="1195754" y="6272806"/>
                <a:ext cx="1393971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it-IT" sz="800" b="1" dirty="0"/>
                  <a:t>NOTA BENE</a:t>
                </a:r>
              </a:p>
              <a:p>
                <a:r>
                  <a:rPr lang="it-IT" sz="800" dirty="0"/>
                  <a:t>In the following, I use </a:t>
                </a:r>
                <a14:m>
                  <m:oMath xmlns:m="http://schemas.openxmlformats.org/officeDocument/2006/math">
                    <m:r>
                      <a:rPr lang="it-IT" sz="800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it-IT" sz="800" i="1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endParaRPr lang="en-US" sz="800" dirty="0"/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58688375-BB51-4746-90C0-CEAD2C5BBD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5754" y="6272806"/>
                <a:ext cx="1393971" cy="338554"/>
              </a:xfrm>
              <a:prstGeom prst="rect">
                <a:avLst/>
              </a:prstGeom>
              <a:blipFill>
                <a:blip r:embed="rId3"/>
                <a:stretch>
                  <a:fillRect b="-53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Content Placeholder 11">
            <a:extLst>
              <a:ext uri="{FF2B5EF4-FFF2-40B4-BE49-F238E27FC236}">
                <a16:creationId xmlns:a16="http://schemas.microsoft.com/office/drawing/2014/main" id="{4A32617B-1347-4D9B-8514-50F5C77934BC}"/>
              </a:ext>
            </a:extLst>
          </p:cNvPr>
          <p:cNvSpPr txBox="1">
            <a:spLocks/>
          </p:cNvSpPr>
          <p:nvPr/>
        </p:nvSpPr>
        <p:spPr>
          <a:xfrm>
            <a:off x="4229081" y="3395070"/>
            <a:ext cx="2584533" cy="294814"/>
          </a:xfrm>
          <a:prstGeom prst="rect">
            <a:avLst/>
          </a:prstGeom>
        </p:spPr>
        <p:txBody>
          <a:bodyPr vert="horz" lIns="0" tIns="45720" rIns="0" bIns="45720" rtlCol="0">
            <a:normAutofit fontScale="77500" lnSpcReduction="20000"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SzPct val="100000"/>
              <a:buFont typeface="Calibri" panose="020F050202020403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0116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404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6692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4980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 sz="2000" b="1" dirty="0">
                <a:solidFill>
                  <a:srgbClr val="8AAB00"/>
                </a:solidFill>
              </a:rPr>
              <a:t>AFTER</a:t>
            </a:r>
          </a:p>
        </p:txBody>
      </p:sp>
      <p:sp>
        <p:nvSpPr>
          <p:cNvPr id="33" name="Content Placeholder 11">
            <a:extLst>
              <a:ext uri="{FF2B5EF4-FFF2-40B4-BE49-F238E27FC236}">
                <a16:creationId xmlns:a16="http://schemas.microsoft.com/office/drawing/2014/main" id="{491CD026-8179-415B-9BDA-DC14F46D1F78}"/>
              </a:ext>
            </a:extLst>
          </p:cNvPr>
          <p:cNvSpPr txBox="1">
            <a:spLocks/>
          </p:cNvSpPr>
          <p:nvPr/>
        </p:nvSpPr>
        <p:spPr>
          <a:xfrm>
            <a:off x="1017177" y="3395070"/>
            <a:ext cx="2584533" cy="294814"/>
          </a:xfrm>
          <a:prstGeom prst="rect">
            <a:avLst/>
          </a:prstGeom>
        </p:spPr>
        <p:txBody>
          <a:bodyPr vert="horz" lIns="0" tIns="45720" rIns="0" bIns="45720" rtlCol="0">
            <a:normAutofit fontScale="77500" lnSpcReduction="20000"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SzPct val="100000"/>
              <a:buFont typeface="Calibri" panose="020F050202020403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0116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404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6692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4980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 sz="2000" b="1" dirty="0">
                <a:solidFill>
                  <a:srgbClr val="ADAFB6"/>
                </a:solidFill>
              </a:rPr>
              <a:t>BEFORE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167476C-35D1-4A08-8D1F-A74672360469}"/>
              </a:ext>
            </a:extLst>
          </p:cNvPr>
          <p:cNvSpPr/>
          <p:nvPr/>
        </p:nvSpPr>
        <p:spPr>
          <a:xfrm>
            <a:off x="7649917" y="4996493"/>
            <a:ext cx="3344962" cy="646331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b="1" dirty="0">
                <a:ea typeface="Cambria Math" panose="02040503050406030204" pitchFamily="18" charset="0"/>
              </a:rPr>
              <a:t>Increased </a:t>
            </a:r>
            <a:r>
              <a:rPr lang="en-US" dirty="0">
                <a:ea typeface="Cambria Math" panose="02040503050406030204" pitchFamily="18" charset="0"/>
              </a:rPr>
              <a:t>use of</a:t>
            </a:r>
          </a:p>
          <a:p>
            <a:pPr algn="ctr">
              <a:spcBef>
                <a:spcPts val="0"/>
              </a:spcBef>
            </a:pPr>
            <a:r>
              <a:rPr lang="en-US" b="1" dirty="0">
                <a:ea typeface="Cambria Math" panose="02040503050406030204" pitchFamily="18" charset="0"/>
              </a:rPr>
              <a:t>top-level </a:t>
            </a:r>
            <a:r>
              <a:rPr lang="en-US" dirty="0">
                <a:ea typeface="Cambria Math" panose="02040503050406030204" pitchFamily="18" charset="0"/>
              </a:rPr>
              <a:t>landmarks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A6A7CA5-32BA-4E28-841E-B42A67A72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noProof="0" smtClean="0"/>
              <a:t>17</a:t>
            </a:fld>
            <a:endParaRPr lang="en-US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0F70ABE9-9B08-4053-A9DE-588CCA82790D}"/>
                  </a:ext>
                </a:extLst>
              </p:cNvPr>
              <p:cNvSpPr/>
              <p:nvPr/>
            </p:nvSpPr>
            <p:spPr>
              <a:xfrm>
                <a:off x="1246088" y="1961119"/>
                <a:ext cx="199445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400" cap="small" dirty="0">
                    <a:solidFill>
                      <a:srgbClr val="404040"/>
                    </a:solidFill>
                  </a:rPr>
                  <a:t>Scenario 1</a:t>
                </a:r>
              </a:p>
              <a:p>
                <a14:m>
                  <m:oMath xmlns:m="http://schemas.openxmlformats.org/officeDocument/2006/math">
                    <m:r>
                      <a:rPr lang="it-IT" sz="1400" b="0" i="1" cap="small" smtClean="0">
                        <a:solidFill>
                          <a:srgbClr val="404040"/>
                        </a:solidFill>
                        <a:latin typeface="Cambria Math" panose="02040503050406030204" pitchFamily="18" charset="0"/>
                      </a:rPr>
                      <m:t>3,000</m:t>
                    </m:r>
                  </m:oMath>
                </a14:m>
                <a:r>
                  <a:rPr lang="en-US" sz="1400" cap="small" dirty="0">
                    <a:solidFill>
                      <a:srgbClr val="404040"/>
                    </a:solidFill>
                  </a:rPr>
                  <a:t> random deletions</a:t>
                </a: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0F70ABE9-9B08-4053-A9DE-588CCA8279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6088" y="1961119"/>
                <a:ext cx="1994457" cy="523220"/>
              </a:xfrm>
              <a:prstGeom prst="rect">
                <a:avLst/>
              </a:prstGeom>
              <a:blipFill>
                <a:blip r:embed="rId4"/>
                <a:stretch>
                  <a:fillRect l="-915" t="-2326" b="-46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Rectangle 26">
            <a:extLst>
              <a:ext uri="{FF2B5EF4-FFF2-40B4-BE49-F238E27FC236}">
                <a16:creationId xmlns:a16="http://schemas.microsoft.com/office/drawing/2014/main" id="{D26F31DA-EA12-4416-A2AA-1ED48AA1D720}"/>
              </a:ext>
            </a:extLst>
          </p:cNvPr>
          <p:cNvSpPr/>
          <p:nvPr/>
        </p:nvSpPr>
        <p:spPr>
          <a:xfrm>
            <a:off x="1271095" y="2445580"/>
            <a:ext cx="428835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404040"/>
                </a:solidFill>
              </a:rPr>
              <a:t>Study </a:t>
            </a:r>
            <a:r>
              <a:rPr lang="en-US" sz="2000" b="1" dirty="0">
                <a:solidFill>
                  <a:srgbClr val="404040"/>
                </a:solidFill>
              </a:rPr>
              <a:t>local effects </a:t>
            </a:r>
            <a:r>
              <a:rPr lang="en-US" sz="2000" dirty="0">
                <a:solidFill>
                  <a:srgbClr val="404040"/>
                </a:solidFill>
              </a:rPr>
              <a:t>of TZ deterioration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41512F7-AFCB-48A9-A7C5-6ADA25DC2F8D}"/>
              </a:ext>
            </a:extLst>
          </p:cNvPr>
          <p:cNvGrpSpPr/>
          <p:nvPr/>
        </p:nvGrpSpPr>
        <p:grpSpPr>
          <a:xfrm>
            <a:off x="8092934" y="1375457"/>
            <a:ext cx="2630377" cy="1694543"/>
            <a:chOff x="879219" y="3253869"/>
            <a:chExt cx="2630377" cy="1694543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CDFB2085-0B02-4172-AB4D-F70D6039BC96}"/>
                </a:ext>
              </a:extLst>
            </p:cNvPr>
            <p:cNvSpPr/>
            <p:nvPr/>
          </p:nvSpPr>
          <p:spPr>
            <a:xfrm>
              <a:off x="2868395" y="4310250"/>
              <a:ext cx="540172" cy="54017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DE36716F-DBFA-4B77-B984-AA631D687AF4}"/>
                </a:ext>
              </a:extLst>
            </p:cNvPr>
            <p:cNvSpPr/>
            <p:nvPr/>
          </p:nvSpPr>
          <p:spPr>
            <a:xfrm rot="17010721">
              <a:off x="2064019" y="3601342"/>
              <a:ext cx="38010" cy="1568514"/>
            </a:xfrm>
            <a:custGeom>
              <a:avLst/>
              <a:gdLst>
                <a:gd name="connsiteX0" fmla="*/ 47172 w 689198"/>
                <a:gd name="connsiteY0" fmla="*/ 0 h 642026"/>
                <a:gd name="connsiteX1" fmla="*/ 66628 w 689198"/>
                <a:gd name="connsiteY1" fmla="*/ 535022 h 642026"/>
                <a:gd name="connsiteX2" fmla="*/ 689198 w 689198"/>
                <a:gd name="connsiteY2" fmla="*/ 642026 h 642026"/>
                <a:gd name="connsiteX0" fmla="*/ 47172 w 253844"/>
                <a:gd name="connsiteY0" fmla="*/ 0 h 665290"/>
                <a:gd name="connsiteX1" fmla="*/ 66628 w 253844"/>
                <a:gd name="connsiteY1" fmla="*/ 535022 h 665290"/>
                <a:gd name="connsiteX2" fmla="*/ 253846 w 253844"/>
                <a:gd name="connsiteY2" fmla="*/ 665290 h 665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3844" h="665290">
                  <a:moveTo>
                    <a:pt x="47172" y="0"/>
                  </a:moveTo>
                  <a:cubicBezTo>
                    <a:pt x="3398" y="214009"/>
                    <a:pt x="-40376" y="428018"/>
                    <a:pt x="66628" y="535022"/>
                  </a:cubicBezTo>
                  <a:cubicBezTo>
                    <a:pt x="173632" y="642026"/>
                    <a:pt x="-31499" y="647456"/>
                    <a:pt x="253846" y="665290"/>
                  </a:cubicBezTo>
                </a:path>
              </a:pathLst>
            </a:custGeom>
            <a:noFill/>
            <a:ln w="57150"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53D28B60-B975-4B45-996F-3AFF9E526E06}"/>
                </a:ext>
              </a:extLst>
            </p:cNvPr>
            <p:cNvSpPr/>
            <p:nvPr/>
          </p:nvSpPr>
          <p:spPr>
            <a:xfrm rot="3641638" flipV="1">
              <a:off x="1557363" y="3419072"/>
              <a:ext cx="1171703" cy="1427072"/>
            </a:xfrm>
            <a:custGeom>
              <a:avLst/>
              <a:gdLst>
                <a:gd name="connsiteX0" fmla="*/ 47172 w 689198"/>
                <a:gd name="connsiteY0" fmla="*/ 0 h 642026"/>
                <a:gd name="connsiteX1" fmla="*/ 66628 w 689198"/>
                <a:gd name="connsiteY1" fmla="*/ 535022 h 642026"/>
                <a:gd name="connsiteX2" fmla="*/ 689198 w 689198"/>
                <a:gd name="connsiteY2" fmla="*/ 642026 h 642026"/>
                <a:gd name="connsiteX0" fmla="*/ 18344 w 660370"/>
                <a:gd name="connsiteY0" fmla="*/ 0 h 642026"/>
                <a:gd name="connsiteX1" fmla="*/ 116821 w 660370"/>
                <a:gd name="connsiteY1" fmla="*/ 427915 h 642026"/>
                <a:gd name="connsiteX2" fmla="*/ 660370 w 660370"/>
                <a:gd name="connsiteY2" fmla="*/ 642026 h 642026"/>
                <a:gd name="connsiteX0" fmla="*/ 18344 w 632729"/>
                <a:gd name="connsiteY0" fmla="*/ 0 h 555033"/>
                <a:gd name="connsiteX1" fmla="*/ 116821 w 632729"/>
                <a:gd name="connsiteY1" fmla="*/ 427915 h 555033"/>
                <a:gd name="connsiteX2" fmla="*/ 632729 w 632729"/>
                <a:gd name="connsiteY2" fmla="*/ 555033 h 555033"/>
                <a:gd name="connsiteX0" fmla="*/ 45362 w 659747"/>
                <a:gd name="connsiteY0" fmla="*/ 0 h 555033"/>
                <a:gd name="connsiteX1" fmla="*/ 68105 w 659747"/>
                <a:gd name="connsiteY1" fmla="*/ 478520 h 555033"/>
                <a:gd name="connsiteX2" fmla="*/ 659747 w 659747"/>
                <a:gd name="connsiteY2" fmla="*/ 555033 h 555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59747" h="555033">
                  <a:moveTo>
                    <a:pt x="45362" y="0"/>
                  </a:moveTo>
                  <a:cubicBezTo>
                    <a:pt x="1588" y="214009"/>
                    <a:pt x="-38899" y="371516"/>
                    <a:pt x="68105" y="478520"/>
                  </a:cubicBezTo>
                  <a:cubicBezTo>
                    <a:pt x="175109" y="585524"/>
                    <a:pt x="374402" y="537199"/>
                    <a:pt x="659747" y="555033"/>
                  </a:cubicBezTo>
                </a:path>
              </a:pathLst>
            </a:custGeom>
            <a:noFill/>
            <a:ln w="57150">
              <a:solidFill>
                <a:srgbClr val="8AAB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9030921D-58AC-4356-9FE4-B8CF60D383C6}"/>
                </a:ext>
              </a:extLst>
            </p:cNvPr>
            <p:cNvSpPr/>
            <p:nvPr/>
          </p:nvSpPr>
          <p:spPr>
            <a:xfrm>
              <a:off x="879219" y="3899829"/>
              <a:ext cx="540172" cy="54017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Multiplication Sign 24">
              <a:extLst>
                <a:ext uri="{FF2B5EF4-FFF2-40B4-BE49-F238E27FC236}">
                  <a16:creationId xmlns:a16="http://schemas.microsoft.com/office/drawing/2014/main" id="{D96453A4-4CA7-40EF-9FD4-CD53AA70A083}"/>
                </a:ext>
              </a:extLst>
            </p:cNvPr>
            <p:cNvSpPr/>
            <p:nvPr/>
          </p:nvSpPr>
          <p:spPr>
            <a:xfrm>
              <a:off x="1757149" y="4154502"/>
              <a:ext cx="472582" cy="472584"/>
            </a:xfrm>
            <a:prstGeom prst="mathMultiply">
              <a:avLst/>
            </a:prstGeom>
            <a:solidFill>
              <a:srgbClr val="C83A39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4EE861-D113-4E06-AA4F-2D1DA4AC4727}"/>
                </a:ext>
              </a:extLst>
            </p:cNvPr>
            <p:cNvSpPr txBox="1"/>
            <p:nvPr/>
          </p:nvSpPr>
          <p:spPr>
            <a:xfrm>
              <a:off x="2868395" y="3592301"/>
              <a:ext cx="641201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it-IT" b="1" dirty="0">
                  <a:solidFill>
                    <a:srgbClr val="8AAB00"/>
                  </a:solidFill>
                </a:rPr>
                <a:t>AFTER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C2CFA04-1D3E-4A48-9C4B-C50003DA9685}"/>
                </a:ext>
              </a:extLst>
            </p:cNvPr>
            <p:cNvSpPr txBox="1"/>
            <p:nvPr/>
          </p:nvSpPr>
          <p:spPr>
            <a:xfrm>
              <a:off x="1993376" y="4671413"/>
              <a:ext cx="793487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it-IT" b="1" dirty="0">
                  <a:solidFill>
                    <a:srgbClr val="ADAFB6"/>
                  </a:solidFill>
                </a:rPr>
                <a:t>BEFORE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57D6F6A2-6F13-4220-8CFE-AC356987317E}"/>
                </a:ext>
              </a:extLst>
            </p:cNvPr>
            <p:cNvSpPr/>
            <p:nvPr/>
          </p:nvSpPr>
          <p:spPr>
            <a:xfrm>
              <a:off x="2093698" y="3253869"/>
              <a:ext cx="540172" cy="54017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8" name="Graphic 17" descr="Crown">
              <a:extLst>
                <a:ext uri="{FF2B5EF4-FFF2-40B4-BE49-F238E27FC236}">
                  <a16:creationId xmlns:a16="http://schemas.microsoft.com/office/drawing/2014/main" id="{B978088A-092C-439A-981C-F0D6DD455B7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970058">
              <a:off x="2181636" y="3322172"/>
              <a:ext cx="389016" cy="389016"/>
            </a:xfrm>
            <a:prstGeom prst="rect">
              <a:avLst/>
            </a:prstGeom>
          </p:spPr>
        </p:pic>
      </p:grpSp>
      <p:graphicFrame>
        <p:nvGraphicFramePr>
          <p:cNvPr id="30" name="Chart 29">
            <a:extLst>
              <a:ext uri="{FF2B5EF4-FFF2-40B4-BE49-F238E27FC236}">
                <a16:creationId xmlns:a16="http://schemas.microsoft.com/office/drawing/2014/main" id="{045F328B-8AB7-46D0-8E86-8438D99B9AF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27628309"/>
              </p:ext>
            </p:extLst>
          </p:nvPr>
        </p:nvGraphicFramePr>
        <p:xfrm>
          <a:off x="944882" y="3643789"/>
          <a:ext cx="2894313" cy="22652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38" name="Chart 37">
            <a:extLst>
              <a:ext uri="{FF2B5EF4-FFF2-40B4-BE49-F238E27FC236}">
                <a16:creationId xmlns:a16="http://schemas.microsoft.com/office/drawing/2014/main" id="{58BAB70A-581F-43C0-8D91-01480991763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39120343"/>
              </p:ext>
            </p:extLst>
          </p:nvPr>
        </p:nvGraphicFramePr>
        <p:xfrm>
          <a:off x="4169441" y="3643789"/>
          <a:ext cx="2894313" cy="22652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</p:spTree>
    <p:extLst>
      <p:ext uri="{BB962C8B-B14F-4D97-AF65-F5344CB8AC3E}">
        <p14:creationId xmlns:p14="http://schemas.microsoft.com/office/powerpoint/2010/main" val="34176750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900900CD-B943-934F-857F-30AA913FE9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5754" y="942870"/>
            <a:ext cx="5288936" cy="1292750"/>
          </a:xfrm>
        </p:spPr>
        <p:txBody>
          <a:bodyPr/>
          <a:lstStyle/>
          <a:p>
            <a:r>
              <a:rPr lang="en-US" sz="1800" cap="none" dirty="0"/>
              <a:t>the BAD side</a:t>
            </a:r>
            <a:br>
              <a:rPr lang="en-US" sz="1800" cap="none" dirty="0"/>
            </a:br>
            <a:r>
              <a:rPr lang="en-US" cap="none" dirty="0"/>
              <a:t>Stretch deterioration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58688375-BB51-4746-90C0-CEAD2C5BBD90}"/>
                  </a:ext>
                </a:extLst>
              </p:cNvPr>
              <p:cNvSpPr/>
              <p:nvPr/>
            </p:nvSpPr>
            <p:spPr>
              <a:xfrm>
                <a:off x="1195754" y="6272806"/>
                <a:ext cx="1393971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it-IT" sz="800" b="1" dirty="0"/>
                  <a:t>NOTA BENE</a:t>
                </a:r>
              </a:p>
              <a:p>
                <a:r>
                  <a:rPr lang="it-IT" sz="800" dirty="0"/>
                  <a:t>In the following, I use </a:t>
                </a:r>
                <a14:m>
                  <m:oMath xmlns:m="http://schemas.openxmlformats.org/officeDocument/2006/math">
                    <m:r>
                      <a:rPr lang="it-IT" sz="800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it-IT" sz="800" i="1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endParaRPr lang="en-US" sz="800" dirty="0"/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58688375-BB51-4746-90C0-CEAD2C5BBD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5754" y="6272806"/>
                <a:ext cx="1393971" cy="338554"/>
              </a:xfrm>
              <a:prstGeom prst="rect">
                <a:avLst/>
              </a:prstGeom>
              <a:blipFill>
                <a:blip r:embed="rId3"/>
                <a:stretch>
                  <a:fillRect b="-53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806D25F1-CF77-4C5D-86D4-2F81B4F109CC}"/>
              </a:ext>
            </a:extLst>
          </p:cNvPr>
          <p:cNvSpPr/>
          <p:nvPr/>
        </p:nvSpPr>
        <p:spPr>
          <a:xfrm>
            <a:off x="7471715" y="4815894"/>
            <a:ext cx="3222738" cy="646331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b="1" dirty="0">
                <a:solidFill>
                  <a:schemeClr val="accent2"/>
                </a:solidFill>
                <a:ea typeface="Cambria Math" panose="02040503050406030204" pitchFamily="18" charset="0"/>
              </a:rPr>
              <a:t>Stretch worsens </a:t>
            </a:r>
            <a:r>
              <a:rPr lang="en-US" dirty="0">
                <a:solidFill>
                  <a:schemeClr val="accent2"/>
                </a:solidFill>
                <a:ea typeface="Cambria Math" panose="02040503050406030204" pitchFamily="18" charset="0"/>
              </a:rPr>
              <a:t>after</a:t>
            </a:r>
          </a:p>
          <a:p>
            <a:pPr algn="ctr">
              <a:spcBef>
                <a:spcPts val="0"/>
              </a:spcBef>
            </a:pPr>
            <a:r>
              <a:rPr lang="en-US" dirty="0">
                <a:solidFill>
                  <a:schemeClr val="accent2"/>
                </a:solidFill>
                <a:ea typeface="Cambria Math" panose="02040503050406030204" pitchFamily="18" charset="0"/>
              </a:rPr>
              <a:t>multiple edge deletions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A039DE28-FAEC-4FC9-9370-F65644EF8E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6102" y="2126545"/>
            <a:ext cx="5648588" cy="4023533"/>
          </a:xfrm>
          <a:prstGeom prst="rect">
            <a:avLst/>
          </a:prstGeom>
        </p:spPr>
      </p:pic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CE6CC045-100A-4475-874D-9A5CC6DE5336}"/>
              </a:ext>
            </a:extLst>
          </p:cNvPr>
          <p:cNvSpPr txBox="1">
            <a:spLocks/>
          </p:cNvSpPr>
          <p:nvPr/>
        </p:nvSpPr>
        <p:spPr>
          <a:xfrm>
            <a:off x="7471715" y="2838449"/>
            <a:ext cx="3472414" cy="181927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SzPct val="100000"/>
              <a:buFont typeface="Calibri" panose="020F050202020403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0116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404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6692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4980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404040"/>
                </a:solidFill>
                <a:ea typeface="Cambria Math" panose="02040503050406030204" pitchFamily="18" charset="0"/>
              </a:rPr>
              <a:t>Delete multiple edges</a:t>
            </a:r>
          </a:p>
          <a:p>
            <a:pPr marL="342900" indent="-3429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404040"/>
                </a:solidFill>
                <a:ea typeface="Cambria Math" panose="02040503050406030204" pitchFamily="18" charset="0"/>
              </a:rPr>
              <a:t>Run </a:t>
            </a:r>
            <a:r>
              <a:rPr lang="en-US" sz="2000" b="1" dirty="0">
                <a:solidFill>
                  <a:srgbClr val="404040"/>
                </a:solidFill>
                <a:ea typeface="Cambria Math" panose="02040503050406030204" pitchFamily="18" charset="0"/>
              </a:rPr>
              <a:t>BGP </a:t>
            </a:r>
            <a:r>
              <a:rPr lang="en-US" sz="2000" dirty="0">
                <a:solidFill>
                  <a:srgbClr val="404040"/>
                </a:solidFill>
                <a:ea typeface="Cambria Math" panose="02040503050406030204" pitchFamily="18" charset="0"/>
              </a:rPr>
              <a:t>and </a:t>
            </a:r>
            <a:r>
              <a:rPr lang="en-US" sz="2000" b="1" dirty="0">
                <a:solidFill>
                  <a:srgbClr val="404040"/>
                </a:solidFill>
                <a:ea typeface="Cambria Math" panose="02040503050406030204" pitchFamily="18" charset="0"/>
              </a:rPr>
              <a:t>TZ </a:t>
            </a:r>
            <a:r>
              <a:rPr lang="en-US" sz="2000" dirty="0">
                <a:solidFill>
                  <a:srgbClr val="404040"/>
                </a:solidFill>
                <a:ea typeface="Cambria Math" panose="02040503050406030204" pitchFamily="18" charset="0"/>
              </a:rPr>
              <a:t>in parallel</a:t>
            </a:r>
          </a:p>
          <a:p>
            <a:pPr marL="342900" indent="-3429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404040"/>
                </a:solidFill>
                <a:ea typeface="Cambria Math" panose="02040503050406030204" pitchFamily="18" charset="0"/>
              </a:rPr>
              <a:t>Periodically measure stretch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39D7818-337D-447D-B829-0B0B82A2A4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noProof="0" smtClean="0"/>
              <a:t>18</a:t>
            </a:fld>
            <a:endParaRPr lang="en-US" noProof="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36F6579-6D71-4F29-8BD4-0F907AD8E968}"/>
              </a:ext>
            </a:extLst>
          </p:cNvPr>
          <p:cNvSpPr/>
          <p:nvPr/>
        </p:nvSpPr>
        <p:spPr>
          <a:xfrm>
            <a:off x="7471715" y="2050345"/>
            <a:ext cx="150695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cap="small" dirty="0">
                <a:solidFill>
                  <a:srgbClr val="404040"/>
                </a:solidFill>
              </a:rPr>
              <a:t>Scenario 1</a:t>
            </a:r>
          </a:p>
          <a:p>
            <a:r>
              <a:rPr lang="en-US" sz="1400" cap="small" dirty="0">
                <a:solidFill>
                  <a:srgbClr val="404040"/>
                </a:solidFill>
              </a:rPr>
              <a:t>random deletions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BFF4127-41DE-4958-8519-A72F89B64218}"/>
              </a:ext>
            </a:extLst>
          </p:cNvPr>
          <p:cNvCxnSpPr>
            <a:cxnSpLocks/>
          </p:cNvCxnSpPr>
          <p:nvPr/>
        </p:nvCxnSpPr>
        <p:spPr>
          <a:xfrm>
            <a:off x="1544027" y="5029201"/>
            <a:ext cx="4672012" cy="0"/>
          </a:xfrm>
          <a:prstGeom prst="line">
            <a:avLst/>
          </a:prstGeom>
          <a:ln w="38100" cap="rnd" cmpd="sng">
            <a:solidFill>
              <a:srgbClr val="E0A51D"/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339F0A9-E373-4E24-B383-BC3F142BDC8B}"/>
              </a:ext>
            </a:extLst>
          </p:cNvPr>
          <p:cNvSpPr txBox="1"/>
          <p:nvPr/>
        </p:nvSpPr>
        <p:spPr>
          <a:xfrm>
            <a:off x="4363923" y="4690647"/>
            <a:ext cx="19864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i="1" dirty="0">
                <a:solidFill>
                  <a:srgbClr val="E0A51D"/>
                </a:solidFill>
              </a:rPr>
              <a:t>Full path restoration</a:t>
            </a:r>
          </a:p>
        </p:txBody>
      </p:sp>
    </p:spTree>
    <p:extLst>
      <p:ext uri="{BB962C8B-B14F-4D97-AF65-F5344CB8AC3E}">
        <p14:creationId xmlns:p14="http://schemas.microsoft.com/office/powerpoint/2010/main" val="26957751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7">
            <a:extLst>
              <a:ext uri="{FF2B5EF4-FFF2-40B4-BE49-F238E27FC236}">
                <a16:creationId xmlns:a16="http://schemas.microsoft.com/office/drawing/2014/main" id="{3EFBDA78-6C7C-4C8B-AAE4-75F4D204F241}"/>
              </a:ext>
            </a:extLst>
          </p:cNvPr>
          <p:cNvSpPr txBox="1">
            <a:spLocks/>
          </p:cNvSpPr>
          <p:nvPr/>
        </p:nvSpPr>
        <p:spPr>
          <a:xfrm>
            <a:off x="1195754" y="942870"/>
            <a:ext cx="4157296" cy="12927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cap="none" dirty="0"/>
              <a:t>TZ for routing</a:t>
            </a:r>
            <a:br>
              <a:rPr lang="en-US" sz="1800" cap="none" dirty="0"/>
            </a:br>
            <a:r>
              <a:rPr lang="en-US" cap="none" dirty="0"/>
              <a:t>Real link failures</a:t>
            </a:r>
          </a:p>
        </p:txBody>
      </p:sp>
      <p:sp>
        <p:nvSpPr>
          <p:cNvPr id="14" name="Content Placeholder 11">
            <a:extLst>
              <a:ext uri="{FF2B5EF4-FFF2-40B4-BE49-F238E27FC236}">
                <a16:creationId xmlns:a16="http://schemas.microsoft.com/office/drawing/2014/main" id="{118A40B5-AAB0-4B00-919B-1C814537F8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243505" y="2281657"/>
            <a:ext cx="4599134" cy="1547317"/>
          </a:xfrm>
        </p:spPr>
        <p:txBody>
          <a:bodyPr>
            <a:norm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endParaRPr lang="en-US" sz="2000" b="1" dirty="0">
              <a:solidFill>
                <a:srgbClr val="C00000"/>
              </a:solidFill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/>
              <a:t>Internet evolution </a:t>
            </a:r>
            <a:r>
              <a:rPr lang="en-US" sz="2000" dirty="0"/>
              <a:t>could be different 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from random link failures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(in our simulations so far)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1422CB91-19B4-4E2E-9451-3CCE7764C4FC}"/>
                  </a:ext>
                </a:extLst>
              </p:cNvPr>
              <p:cNvSpPr/>
              <p:nvPr/>
            </p:nvSpPr>
            <p:spPr>
              <a:xfrm>
                <a:off x="6103319" y="6272806"/>
                <a:ext cx="1393971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it-IT" sz="800" b="1" dirty="0"/>
                  <a:t>NOTA BENE</a:t>
                </a:r>
              </a:p>
              <a:p>
                <a:r>
                  <a:rPr lang="it-IT" sz="800" dirty="0"/>
                  <a:t>In the following, I use </a:t>
                </a:r>
                <a14:m>
                  <m:oMath xmlns:m="http://schemas.openxmlformats.org/officeDocument/2006/math">
                    <m:r>
                      <a:rPr lang="it-IT" sz="800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it-IT" sz="800" i="1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endParaRPr lang="en-US" sz="800" dirty="0"/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1422CB91-19B4-4E2E-9451-3CCE7764C4F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3319" y="6272806"/>
                <a:ext cx="1393971" cy="338554"/>
              </a:xfrm>
              <a:prstGeom prst="rect">
                <a:avLst/>
              </a:prstGeom>
              <a:blipFill>
                <a:blip r:embed="rId4"/>
                <a:stretch>
                  <a:fillRect b="-53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Content Placeholder 11">
            <a:extLst>
              <a:ext uri="{FF2B5EF4-FFF2-40B4-BE49-F238E27FC236}">
                <a16:creationId xmlns:a16="http://schemas.microsoft.com/office/drawing/2014/main" id="{5DD7FF7D-125F-40A9-B6FE-E772B1F6F6CB}"/>
              </a:ext>
            </a:extLst>
          </p:cNvPr>
          <p:cNvSpPr txBox="1">
            <a:spLocks/>
          </p:cNvSpPr>
          <p:nvPr/>
        </p:nvSpPr>
        <p:spPr>
          <a:xfrm>
            <a:off x="2243505" y="3779006"/>
            <a:ext cx="4157295" cy="742524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None/>
            </a:pPr>
            <a:r>
              <a:rPr lang="en-US" sz="2000" dirty="0"/>
              <a:t>Replay </a:t>
            </a:r>
            <a:r>
              <a:rPr lang="en-US" sz="2000" b="1" dirty="0"/>
              <a:t>real link failures </a:t>
            </a:r>
            <a:r>
              <a:rPr lang="en-US" sz="2000" dirty="0"/>
              <a:t>happened 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None/>
            </a:pPr>
            <a:r>
              <a:rPr lang="en-US" sz="2000" dirty="0"/>
              <a:t>in AS graph (March and April 2020)</a:t>
            </a:r>
          </a:p>
        </p:txBody>
      </p:sp>
      <p:pic>
        <p:nvPicPr>
          <p:cNvPr id="17" name="Graphic 16" descr="Badge Tick">
            <a:extLst>
              <a:ext uri="{FF2B5EF4-FFF2-40B4-BE49-F238E27FC236}">
                <a16:creationId xmlns:a16="http://schemas.microsoft.com/office/drawing/2014/main" id="{266B13A8-202C-4469-8257-37D46191E7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413510" y="3779006"/>
            <a:ext cx="718120" cy="718120"/>
          </a:xfrm>
          <a:prstGeom prst="rect">
            <a:avLst/>
          </a:prstGeom>
        </p:spPr>
      </p:pic>
      <p:pic>
        <p:nvPicPr>
          <p:cNvPr id="26" name="Graphic 25" descr="Lights On">
            <a:extLst>
              <a:ext uri="{FF2B5EF4-FFF2-40B4-BE49-F238E27FC236}">
                <a16:creationId xmlns:a16="http://schemas.microsoft.com/office/drawing/2014/main" id="{150EB3F0-30F1-45A7-A748-EBCA2B0B285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422564" y="2578027"/>
            <a:ext cx="700012" cy="700012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CF3D8D3-1108-4952-8BFB-A57710DA66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noProof="0" smtClean="0"/>
              <a:t>19</a:t>
            </a:fld>
            <a:endParaRPr lang="en-US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98FB3430-86FD-4B85-92FE-1E296C0339A2}"/>
                  </a:ext>
                </a:extLst>
              </p:cNvPr>
              <p:cNvSpPr/>
              <p:nvPr/>
            </p:nvSpPr>
            <p:spPr>
              <a:xfrm>
                <a:off x="7605350" y="2525466"/>
                <a:ext cx="2742995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600" u="sng" cap="small" dirty="0">
                    <a:solidFill>
                      <a:srgbClr val="404040"/>
                    </a:solidFill>
                  </a:rPr>
                  <a:t>Scenario 2</a:t>
                </a:r>
              </a:p>
              <a:p>
                <a14:m>
                  <m:oMath xmlns:m="http://schemas.openxmlformats.org/officeDocument/2006/math">
                    <m:r>
                      <a:rPr lang="it-IT" sz="1600" i="1" cap="small">
                        <a:solidFill>
                          <a:srgbClr val="404040"/>
                        </a:solidFill>
                        <a:latin typeface="Cambria Math" panose="02040503050406030204" pitchFamily="18" charset="0"/>
                      </a:rPr>
                      <m:t>42,848</m:t>
                    </m:r>
                  </m:oMath>
                </a14:m>
                <a:r>
                  <a:rPr lang="en-US" sz="1600" cap="small" dirty="0">
                    <a:solidFill>
                      <a:srgbClr val="404040"/>
                    </a:solidFill>
                  </a:rPr>
                  <a:t> failures (March 2020)</a:t>
                </a: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98FB3430-86FD-4B85-92FE-1E296C0339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5350" y="2525466"/>
                <a:ext cx="2742995" cy="584775"/>
              </a:xfrm>
              <a:prstGeom prst="rect">
                <a:avLst/>
              </a:prstGeom>
              <a:blipFill>
                <a:blip r:embed="rId9"/>
                <a:stretch>
                  <a:fillRect l="-1333" t="-3125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173251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93626E3-127B-41C9-931D-D6F9EF5CB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2FCEFE04-0857-4AD8-BEDB-E856C68BB1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42312" y="198120"/>
            <a:ext cx="6431280" cy="6431280"/>
          </a:xfrm>
          <a:prstGeom prst="rect">
            <a:avLst/>
          </a:prstGeom>
        </p:spPr>
      </p:pic>
      <p:sp>
        <p:nvSpPr>
          <p:cNvPr id="5" name="Title 7">
            <a:extLst>
              <a:ext uri="{FF2B5EF4-FFF2-40B4-BE49-F238E27FC236}">
                <a16:creationId xmlns:a16="http://schemas.microsoft.com/office/drawing/2014/main" id="{37956E90-6CDF-4074-B5C5-AFD41E5BBC0B}"/>
              </a:ext>
            </a:extLst>
          </p:cNvPr>
          <p:cNvSpPr txBox="1">
            <a:spLocks/>
          </p:cNvSpPr>
          <p:nvPr/>
        </p:nvSpPr>
        <p:spPr>
          <a:xfrm>
            <a:off x="801712" y="553987"/>
            <a:ext cx="4157296" cy="12927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cap="none" dirty="0"/>
              <a:t>Getting to know</a:t>
            </a:r>
            <a:br>
              <a:rPr lang="en-US" sz="1800" cap="none" dirty="0"/>
            </a:br>
            <a:r>
              <a:rPr lang="en-US" cap="none" dirty="0"/>
              <a:t>The AS graph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16">
                <a:extLst>
                  <a:ext uri="{FF2B5EF4-FFF2-40B4-BE49-F238E27FC236}">
                    <a16:creationId xmlns:a16="http://schemas.microsoft.com/office/drawing/2014/main" id="{26D1D66B-4458-41B3-B1B9-94DE7E0CFF8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01712" y="2594266"/>
                <a:ext cx="2448910" cy="2279063"/>
              </a:xfrm>
              <a:prstGeom prst="rect">
                <a:avLst/>
              </a:prstGeom>
            </p:spPr>
            <p:txBody>
              <a:bodyPr anchor="t">
                <a:normAutofit/>
              </a:bodyPr>
              <a:lstStyle>
                <a:lvl1pPr marL="91440" indent="-9144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 "/>
                  <a:defRPr sz="20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384048" indent="-182880" algn="l" defTabSz="914400" rtl="0" eaLnBrk="1" latinLnBrk="0" hangingPunct="1">
                  <a:lnSpc>
                    <a:spcPct val="100000"/>
                  </a:lnSpc>
                  <a:spcBef>
                    <a:spcPts val="200"/>
                  </a:spcBef>
                  <a:spcAft>
                    <a:spcPts val="400"/>
                  </a:spcAft>
                  <a:buClrTx/>
                  <a:buFont typeface="Calibri" pitchFamily="34" charset="0"/>
                  <a:buChar char="◦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566928" indent="-182880" algn="l" defTabSz="914400" rtl="0" eaLnBrk="1" latinLnBrk="0" hangingPunct="1">
                  <a:lnSpc>
                    <a:spcPct val="100000"/>
                  </a:lnSpc>
                  <a:spcBef>
                    <a:spcPts val="200"/>
                  </a:spcBef>
                  <a:spcAft>
                    <a:spcPts val="400"/>
                  </a:spcAft>
                  <a:buClrTx/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749808" indent="-182880" algn="l" defTabSz="914400" rtl="0" eaLnBrk="1" latinLnBrk="0" hangingPunct="1">
                  <a:lnSpc>
                    <a:spcPct val="100000"/>
                  </a:lnSpc>
                  <a:spcBef>
                    <a:spcPts val="200"/>
                  </a:spcBef>
                  <a:spcAft>
                    <a:spcPts val="400"/>
                  </a:spcAft>
                  <a:buClrTx/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932688" indent="-182880" algn="l" defTabSz="914400" rtl="0" eaLnBrk="1" latinLnBrk="0" hangingPunct="1">
                  <a:lnSpc>
                    <a:spcPct val="100000"/>
                  </a:lnSpc>
                  <a:spcBef>
                    <a:spcPts val="200"/>
                  </a:spcBef>
                  <a:spcAft>
                    <a:spcPts val="400"/>
                  </a:spcAft>
                  <a:buClrTx/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11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3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15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17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spcBef>
                    <a:spcPts val="0"/>
                  </a:spcBef>
                  <a:spcAft>
                    <a:spcPts val="0"/>
                  </a:spcAft>
                  <a:buFont typeface="Calibri" panose="020F050202020403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3200" b="0" i="1" smtClean="0">
                          <a:latin typeface="Cambria Math" panose="02040503050406030204" pitchFamily="18" charset="0"/>
                        </a:rPr>
                        <m:t>67,000</m:t>
                      </m:r>
                    </m:oMath>
                  </m:oMathPara>
                </a14:m>
                <a:endParaRPr lang="en-US" sz="2400" dirty="0"/>
              </a:p>
              <a:p>
                <a:pPr marL="0" indent="0" algn="ctr">
                  <a:spcBef>
                    <a:spcPts val="0"/>
                  </a:spcBef>
                  <a:spcAft>
                    <a:spcPts val="0"/>
                  </a:spcAft>
                  <a:buFont typeface="Calibri" panose="020F0502020204030204" pitchFamily="34" charset="0"/>
                  <a:buNone/>
                </a:pPr>
                <a:r>
                  <a:rPr lang="en-US" sz="2400" dirty="0"/>
                  <a:t>nodes</a:t>
                </a:r>
              </a:p>
              <a:p>
                <a:pPr marL="0" indent="0" algn="ctr">
                  <a:spcBef>
                    <a:spcPts val="0"/>
                  </a:spcBef>
                  <a:spcAft>
                    <a:spcPts val="0"/>
                  </a:spcAft>
                  <a:buFont typeface="Calibri" panose="020F0502020204030204" pitchFamily="34" charset="0"/>
                  <a:buNone/>
                </a:pPr>
                <a:endParaRPr lang="en-US" sz="2400" dirty="0"/>
              </a:p>
              <a:p>
                <a:pPr marL="0" indent="0" algn="ctr">
                  <a:spcBef>
                    <a:spcPts val="0"/>
                  </a:spcBef>
                  <a:spcAft>
                    <a:spcPts val="0"/>
                  </a:spcAft>
                  <a:buFont typeface="Calibri" panose="020F050202020403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3200" b="0" i="1" smtClean="0">
                          <a:latin typeface="Cambria Math" panose="02040503050406030204" pitchFamily="18" charset="0"/>
                        </a:rPr>
                        <m:t>400,000</m:t>
                      </m:r>
                    </m:oMath>
                  </m:oMathPara>
                </a14:m>
                <a:endParaRPr lang="it-IT" sz="2400" b="0" dirty="0"/>
              </a:p>
              <a:p>
                <a:pPr marL="0" indent="0" algn="ctr">
                  <a:spcBef>
                    <a:spcPts val="0"/>
                  </a:spcBef>
                  <a:spcAft>
                    <a:spcPts val="0"/>
                  </a:spcAft>
                  <a:buFont typeface="Calibri" panose="020F0502020204030204" pitchFamily="34" charset="0"/>
                  <a:buNone/>
                </a:pPr>
                <a:r>
                  <a:rPr lang="en-US" sz="2400" dirty="0"/>
                  <a:t>edges</a:t>
                </a:r>
              </a:p>
            </p:txBody>
          </p:sp>
        </mc:Choice>
        <mc:Fallback xmlns="">
          <p:sp>
            <p:nvSpPr>
              <p:cNvPr id="6" name="Content Placeholder 16">
                <a:extLst>
                  <a:ext uri="{FF2B5EF4-FFF2-40B4-BE49-F238E27FC236}">
                    <a16:creationId xmlns:a16="http://schemas.microsoft.com/office/drawing/2014/main" id="{26D1D66B-4458-41B3-B1B9-94DE7E0CFF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712" y="2594266"/>
                <a:ext cx="2448910" cy="2279063"/>
              </a:xfrm>
              <a:prstGeom prst="rect">
                <a:avLst/>
              </a:prstGeom>
              <a:blipFill>
                <a:blip r:embed="rId5"/>
                <a:stretch>
                  <a:fillRect b="-13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16">
                <a:extLst>
                  <a:ext uri="{FF2B5EF4-FFF2-40B4-BE49-F238E27FC236}">
                    <a16:creationId xmlns:a16="http://schemas.microsoft.com/office/drawing/2014/main" id="{7CCF4700-9966-49B7-BEE2-EBBF814F51D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79321" y="3426368"/>
                <a:ext cx="1865868" cy="595177"/>
              </a:xfrm>
              <a:prstGeom prst="rect">
                <a:avLst/>
              </a:prstGeom>
            </p:spPr>
            <p:txBody>
              <a:bodyPr anchor="t">
                <a:normAutofit/>
              </a:bodyPr>
              <a:lstStyle>
                <a:lvl1pPr marL="91440" indent="-9144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 "/>
                  <a:defRPr sz="20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384048" indent="-182880" algn="l" defTabSz="914400" rtl="0" eaLnBrk="1" latinLnBrk="0" hangingPunct="1">
                  <a:lnSpc>
                    <a:spcPct val="100000"/>
                  </a:lnSpc>
                  <a:spcBef>
                    <a:spcPts val="200"/>
                  </a:spcBef>
                  <a:spcAft>
                    <a:spcPts val="400"/>
                  </a:spcAft>
                  <a:buClrTx/>
                  <a:buFont typeface="Calibri" pitchFamily="34" charset="0"/>
                  <a:buChar char="◦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566928" indent="-182880" algn="l" defTabSz="914400" rtl="0" eaLnBrk="1" latinLnBrk="0" hangingPunct="1">
                  <a:lnSpc>
                    <a:spcPct val="100000"/>
                  </a:lnSpc>
                  <a:spcBef>
                    <a:spcPts val="200"/>
                  </a:spcBef>
                  <a:spcAft>
                    <a:spcPts val="400"/>
                  </a:spcAft>
                  <a:buClrTx/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749808" indent="-182880" algn="l" defTabSz="914400" rtl="0" eaLnBrk="1" latinLnBrk="0" hangingPunct="1">
                  <a:lnSpc>
                    <a:spcPct val="100000"/>
                  </a:lnSpc>
                  <a:spcBef>
                    <a:spcPts val="200"/>
                  </a:spcBef>
                  <a:spcAft>
                    <a:spcPts val="400"/>
                  </a:spcAft>
                  <a:buClrTx/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932688" indent="-182880" algn="l" defTabSz="914400" rtl="0" eaLnBrk="1" latinLnBrk="0" hangingPunct="1">
                  <a:lnSpc>
                    <a:spcPct val="100000"/>
                  </a:lnSpc>
                  <a:spcBef>
                    <a:spcPts val="200"/>
                  </a:spcBef>
                  <a:spcAft>
                    <a:spcPts val="400"/>
                  </a:spcAft>
                  <a:buClrTx/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11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3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15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17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spcBef>
                    <a:spcPts val="0"/>
                  </a:spcBef>
                  <a:spcAft>
                    <a:spcPts val="0"/>
                  </a:spcAft>
                  <a:buFont typeface="Calibri" panose="020F050202020403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3200" b="0" i="1" smtClean="0">
                          <a:latin typeface="Cambria Math" panose="02040503050406030204" pitchFamily="18" charset="0"/>
                        </a:rPr>
                        <m:t>1,000</m:t>
                      </m:r>
                      <m:r>
                        <a:rPr lang="it-IT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Content Placeholder 16">
                <a:extLst>
                  <a:ext uri="{FF2B5EF4-FFF2-40B4-BE49-F238E27FC236}">
                    <a16:creationId xmlns:a16="http://schemas.microsoft.com/office/drawing/2014/main" id="{7CCF4700-9966-49B7-BEE2-EBBF814F51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9321" y="3426368"/>
                <a:ext cx="1865868" cy="5951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ight Brace 7">
            <a:extLst>
              <a:ext uri="{FF2B5EF4-FFF2-40B4-BE49-F238E27FC236}">
                <a16:creationId xmlns:a16="http://schemas.microsoft.com/office/drawing/2014/main" id="{BADA6E43-63CB-469E-A7D5-96C0796AC3DB}"/>
              </a:ext>
            </a:extLst>
          </p:cNvPr>
          <p:cNvSpPr/>
          <p:nvPr/>
        </p:nvSpPr>
        <p:spPr>
          <a:xfrm>
            <a:off x="3048437" y="2845673"/>
            <a:ext cx="128699" cy="1776248"/>
          </a:xfrm>
          <a:prstGeom prst="rightBrace">
            <a:avLst/>
          </a:prstGeom>
          <a:ln>
            <a:solidFill>
              <a:srgbClr val="2626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665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900900CD-B943-934F-857F-30AA913FE9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5754" y="942870"/>
            <a:ext cx="5288936" cy="1292750"/>
          </a:xfrm>
        </p:spPr>
        <p:txBody>
          <a:bodyPr/>
          <a:lstStyle/>
          <a:p>
            <a:r>
              <a:rPr lang="en-US" sz="1800" cap="none" dirty="0"/>
              <a:t>the RESULTS</a:t>
            </a:r>
            <a:br>
              <a:rPr lang="en-US" sz="1800" cap="none" dirty="0"/>
            </a:br>
            <a:r>
              <a:rPr lang="en-US" cap="none" dirty="0"/>
              <a:t>Stretch deterioration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58688375-BB51-4746-90C0-CEAD2C5BBD90}"/>
                  </a:ext>
                </a:extLst>
              </p:cNvPr>
              <p:cNvSpPr/>
              <p:nvPr/>
            </p:nvSpPr>
            <p:spPr>
              <a:xfrm>
                <a:off x="1195754" y="6282233"/>
                <a:ext cx="1393971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it-IT" sz="800" b="1" dirty="0"/>
                  <a:t>NOTA BENE</a:t>
                </a:r>
              </a:p>
              <a:p>
                <a:r>
                  <a:rPr lang="it-IT" sz="800" dirty="0"/>
                  <a:t>In the following, I use </a:t>
                </a:r>
                <a14:m>
                  <m:oMath xmlns:m="http://schemas.openxmlformats.org/officeDocument/2006/math">
                    <m:r>
                      <a:rPr lang="it-IT" sz="800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it-IT" sz="800" i="1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endParaRPr lang="en-US" sz="800" dirty="0"/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58688375-BB51-4746-90C0-CEAD2C5BBD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5754" y="6282233"/>
                <a:ext cx="1393971" cy="338554"/>
              </a:xfrm>
              <a:prstGeom prst="rect">
                <a:avLst/>
              </a:prstGeom>
              <a:blipFill>
                <a:blip r:embed="rId3"/>
                <a:stretch>
                  <a:fillRect b="-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Graphic 1">
            <a:extLst>
              <a:ext uri="{FF2B5EF4-FFF2-40B4-BE49-F238E27FC236}">
                <a16:creationId xmlns:a16="http://schemas.microsoft.com/office/drawing/2014/main" id="{3AE408A4-6B29-4A38-B145-2007045A08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29012" y="2000655"/>
            <a:ext cx="5648588" cy="4023532"/>
          </a:xfrm>
          <a:prstGeom prst="rect">
            <a:avLst/>
          </a:prstGeom>
        </p:spPr>
      </p:pic>
      <p:sp>
        <p:nvSpPr>
          <p:cNvPr id="16" name="Content Placeholder 11">
            <a:extLst>
              <a:ext uri="{FF2B5EF4-FFF2-40B4-BE49-F238E27FC236}">
                <a16:creationId xmlns:a16="http://schemas.microsoft.com/office/drawing/2014/main" id="{BCAC0828-811D-43BB-AF1B-9AC4EBBDD253}"/>
              </a:ext>
            </a:extLst>
          </p:cNvPr>
          <p:cNvSpPr txBox="1">
            <a:spLocks/>
          </p:cNvSpPr>
          <p:nvPr/>
        </p:nvSpPr>
        <p:spPr>
          <a:xfrm>
            <a:off x="1020839" y="2136250"/>
            <a:ext cx="4380720" cy="129275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SzPct val="100000"/>
              <a:buFont typeface="Calibri" panose="020F050202020403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0116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404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6692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4980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0"/>
              </a:spcBef>
            </a:pPr>
            <a:r>
              <a:rPr lang="en-US" sz="1800" dirty="0">
                <a:solidFill>
                  <a:srgbClr val="404040"/>
                </a:solidFill>
                <a:ea typeface="Cambria Math" panose="02040503050406030204" pitchFamily="18" charset="0"/>
              </a:rPr>
              <a:t>Stretch deterioration is </a:t>
            </a:r>
            <a:r>
              <a:rPr lang="en-US" sz="1800" b="1" dirty="0">
                <a:solidFill>
                  <a:srgbClr val="404040"/>
                </a:solidFill>
                <a:ea typeface="Cambria Math" panose="02040503050406030204" pitchFamily="18" charset="0"/>
              </a:rPr>
              <a:t>slower</a:t>
            </a:r>
          </a:p>
          <a:p>
            <a:pPr algn="ctr">
              <a:spcBef>
                <a:spcPts val="0"/>
              </a:spcBef>
            </a:pPr>
            <a:r>
              <a:rPr lang="en-US" sz="1800" dirty="0">
                <a:solidFill>
                  <a:srgbClr val="404040"/>
                </a:solidFill>
                <a:ea typeface="Cambria Math" panose="02040503050406030204" pitchFamily="18" charset="0"/>
              </a:rPr>
              <a:t>with </a:t>
            </a:r>
            <a:r>
              <a:rPr lang="en-US" sz="1800" b="1" dirty="0">
                <a:solidFill>
                  <a:srgbClr val="DF9C00"/>
                </a:solidFill>
                <a:ea typeface="Cambria Math" panose="02040503050406030204" pitchFamily="18" charset="0"/>
              </a:rPr>
              <a:t>real link failures</a:t>
            </a:r>
            <a:r>
              <a:rPr lang="en-US" sz="1800" dirty="0">
                <a:solidFill>
                  <a:srgbClr val="DF9C00"/>
                </a:solidFill>
                <a:ea typeface="Cambria Math" panose="02040503050406030204" pitchFamily="18" charset="0"/>
              </a:rPr>
              <a:t> </a:t>
            </a:r>
            <a:r>
              <a:rPr lang="en-US" sz="1800" dirty="0">
                <a:solidFill>
                  <a:srgbClr val="404040"/>
                </a:solidFill>
                <a:ea typeface="Cambria Math" panose="02040503050406030204" pitchFamily="18" charset="0"/>
              </a:rPr>
              <a:t>(scenario 2) </a:t>
            </a:r>
          </a:p>
          <a:p>
            <a:pPr algn="ctr">
              <a:spcBef>
                <a:spcPts val="0"/>
              </a:spcBef>
            </a:pPr>
            <a:r>
              <a:rPr lang="en-US" sz="1800" dirty="0">
                <a:solidFill>
                  <a:srgbClr val="404040"/>
                </a:solidFill>
                <a:ea typeface="Cambria Math" panose="02040503050406030204" pitchFamily="18" charset="0"/>
              </a:rPr>
              <a:t>than</a:t>
            </a:r>
          </a:p>
          <a:p>
            <a:pPr algn="ctr">
              <a:spcBef>
                <a:spcPts val="0"/>
              </a:spcBef>
            </a:pPr>
            <a:r>
              <a:rPr lang="en-US" sz="1800" dirty="0">
                <a:solidFill>
                  <a:srgbClr val="404040"/>
                </a:solidFill>
                <a:ea typeface="Cambria Math" panose="02040503050406030204" pitchFamily="18" charset="0"/>
              </a:rPr>
              <a:t>with </a:t>
            </a:r>
            <a:r>
              <a:rPr lang="en-US" sz="1800" b="1" dirty="0">
                <a:solidFill>
                  <a:srgbClr val="1485B6"/>
                </a:solidFill>
                <a:ea typeface="Cambria Math" panose="02040503050406030204" pitchFamily="18" charset="0"/>
              </a:rPr>
              <a:t>random deletions </a:t>
            </a:r>
            <a:r>
              <a:rPr lang="en-US" sz="1800" dirty="0">
                <a:solidFill>
                  <a:srgbClr val="404040"/>
                </a:solidFill>
                <a:ea typeface="Cambria Math" panose="02040503050406030204" pitchFamily="18" charset="0"/>
              </a:rPr>
              <a:t>(scenario 1)</a:t>
            </a:r>
            <a:endParaRPr lang="en-US" sz="1800" b="1" dirty="0">
              <a:solidFill>
                <a:srgbClr val="404040"/>
              </a:solidFill>
              <a:ea typeface="Cambria Math" panose="02040503050406030204" pitchFamily="18" charset="0"/>
            </a:endParaRPr>
          </a:p>
        </p:txBody>
      </p:sp>
      <p:sp>
        <p:nvSpPr>
          <p:cNvPr id="17" name="Content Placeholder 11">
            <a:extLst>
              <a:ext uri="{FF2B5EF4-FFF2-40B4-BE49-F238E27FC236}">
                <a16:creationId xmlns:a16="http://schemas.microsoft.com/office/drawing/2014/main" id="{6F1C8692-8322-471E-98E6-E5021946043F}"/>
              </a:ext>
            </a:extLst>
          </p:cNvPr>
          <p:cNvSpPr txBox="1">
            <a:spLocks/>
          </p:cNvSpPr>
          <p:nvPr/>
        </p:nvSpPr>
        <p:spPr>
          <a:xfrm>
            <a:off x="1474992" y="3787638"/>
            <a:ext cx="3472414" cy="611206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SzPct val="100000"/>
              <a:buFont typeface="Calibri" panose="020F050202020403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0116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404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6692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4980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0"/>
              </a:spcBef>
            </a:pPr>
            <a:r>
              <a:rPr lang="en-US" sz="1400" dirty="0">
                <a:solidFill>
                  <a:srgbClr val="404040"/>
                </a:solidFill>
                <a:ea typeface="Cambria Math" panose="02040503050406030204" pitchFamily="18" charset="0"/>
              </a:rPr>
              <a:t>After same amount (10%)</a:t>
            </a:r>
          </a:p>
          <a:p>
            <a:pPr algn="ctr">
              <a:spcBef>
                <a:spcPts val="0"/>
              </a:spcBef>
            </a:pPr>
            <a:r>
              <a:rPr lang="en-US" sz="1400" dirty="0">
                <a:solidFill>
                  <a:srgbClr val="404040"/>
                </a:solidFill>
                <a:ea typeface="Cambria Math" panose="02040503050406030204" pitchFamily="18" charset="0"/>
              </a:rPr>
              <a:t>of link failures: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ontent Placeholder 11">
                <a:extLst>
                  <a:ext uri="{FF2B5EF4-FFF2-40B4-BE49-F238E27FC236}">
                    <a16:creationId xmlns:a16="http://schemas.microsoft.com/office/drawing/2014/main" id="{723F96DE-6D4F-4328-98A0-58B90F24CC9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216577" y="4398844"/>
                <a:ext cx="1737991" cy="1451294"/>
              </a:xfrm>
              <a:prstGeom prst="rect">
                <a:avLst/>
              </a:prstGeom>
            </p:spPr>
            <p:txBody>
              <a:bodyPr vert="horz" lIns="0" tIns="45720" rIns="0" bIns="45720" rtlCol="0">
                <a:normAutofit fontScale="92500" lnSpcReduction="10000"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chemeClr val="tx1"/>
                  </a:buClr>
                  <a:buSzPct val="100000"/>
                  <a:buFont typeface="Calibri" panose="020F050202020403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01168" indent="0" algn="l" defTabSz="914400" rtl="0" eaLnBrk="1" latinLnBrk="0" hangingPunct="1">
                  <a:lnSpc>
                    <a:spcPct val="10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tx1"/>
                  </a:buClr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384048" indent="0" algn="l" defTabSz="914400" rtl="0" eaLnBrk="1" latinLnBrk="0" hangingPunct="1">
                  <a:lnSpc>
                    <a:spcPct val="10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tx1"/>
                  </a:buClr>
                  <a:buFont typeface="Arial" panose="020B0604020202020204" pitchFamily="34" charset="0"/>
                  <a:buNone/>
                  <a:defRPr sz="1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566928" indent="0" algn="l" defTabSz="914400" rtl="0" eaLnBrk="1" latinLnBrk="0" hangingPunct="1">
                  <a:lnSpc>
                    <a:spcPct val="10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tx1"/>
                  </a:buClr>
                  <a:buFont typeface="Arial" panose="020B0604020202020204" pitchFamily="34" charset="0"/>
                  <a:buNone/>
                  <a:defRPr sz="1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749808" indent="0" algn="l" defTabSz="914400" rtl="0" eaLnBrk="1" latinLnBrk="0" hangingPunct="1">
                  <a:lnSpc>
                    <a:spcPct val="10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tx1"/>
                  </a:buClr>
                  <a:buFont typeface="Arial" panose="020B0604020202020204" pitchFamily="34" charset="0"/>
                  <a:buNone/>
                  <a:defRPr sz="1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1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3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15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17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spcBef>
                    <a:spcPts val="0"/>
                  </a:spcBef>
                </a:pPr>
                <a:r>
                  <a:rPr lang="en-US" sz="1800" b="1" dirty="0">
                    <a:solidFill>
                      <a:srgbClr val="DF9C00"/>
                    </a:solidFill>
                    <a:ea typeface="Cambria Math" panose="02040503050406030204" pitchFamily="18" charset="0"/>
                  </a:rPr>
                  <a:t>REAL LINK </a:t>
                </a:r>
              </a:p>
              <a:p>
                <a:pPr algn="ctr">
                  <a:spcBef>
                    <a:spcPts val="0"/>
                  </a:spcBef>
                </a:pPr>
                <a:r>
                  <a:rPr lang="en-US" sz="1800" b="1" dirty="0">
                    <a:solidFill>
                      <a:srgbClr val="DF9C00"/>
                    </a:solidFill>
                    <a:ea typeface="Cambria Math" panose="02040503050406030204" pitchFamily="18" charset="0"/>
                  </a:rPr>
                  <a:t>FAILURES</a:t>
                </a:r>
              </a:p>
              <a:p>
                <a:pPr algn="ctr">
                  <a:spcBef>
                    <a:spcPts val="0"/>
                  </a:spcBef>
                </a:pPr>
                <a:endParaRPr lang="en-US" sz="1200" b="1" dirty="0">
                  <a:solidFill>
                    <a:srgbClr val="404040"/>
                  </a:solidFill>
                  <a:ea typeface="Cambria Math" panose="02040503050406030204" pitchFamily="18" charset="0"/>
                </a:endParaRPr>
              </a:p>
              <a:p>
                <a:pPr algn="ctr"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1%</m:t>
                      </m:r>
                    </m:oMath>
                  </m:oMathPara>
                </a14:m>
                <a:endParaRPr lang="en-US" sz="2400" dirty="0">
                  <a:solidFill>
                    <a:srgbClr val="404040"/>
                  </a:solidFill>
                  <a:ea typeface="Cambria Math" panose="02040503050406030204" pitchFamily="18" charset="0"/>
                </a:endParaRPr>
              </a:p>
              <a:p>
                <a:pPr algn="ctr">
                  <a:spcBef>
                    <a:spcPts val="0"/>
                  </a:spcBef>
                </a:pPr>
                <a:r>
                  <a:rPr lang="en-US" sz="1800" dirty="0">
                    <a:solidFill>
                      <a:srgbClr val="404040"/>
                    </a:solidFill>
                    <a:ea typeface="Cambria Math" panose="02040503050406030204" pitchFamily="18" charset="0"/>
                  </a:rPr>
                  <a:t>increase</a:t>
                </a:r>
              </a:p>
            </p:txBody>
          </p:sp>
        </mc:Choice>
        <mc:Fallback xmlns="">
          <p:sp>
            <p:nvSpPr>
              <p:cNvPr id="18" name="Content Placeholder 11">
                <a:extLst>
                  <a:ext uri="{FF2B5EF4-FFF2-40B4-BE49-F238E27FC236}">
                    <a16:creationId xmlns:a16="http://schemas.microsoft.com/office/drawing/2014/main" id="{723F96DE-6D4F-4328-98A0-58B90F24CC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6577" y="4398844"/>
                <a:ext cx="1737991" cy="1451294"/>
              </a:xfrm>
              <a:prstGeom prst="rect">
                <a:avLst/>
              </a:prstGeom>
              <a:blipFill>
                <a:blip r:embed="rId6"/>
                <a:stretch>
                  <a:fillRect t="-3361" b="-8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ontent Placeholder 11">
                <a:extLst>
                  <a:ext uri="{FF2B5EF4-FFF2-40B4-BE49-F238E27FC236}">
                    <a16:creationId xmlns:a16="http://schemas.microsoft.com/office/drawing/2014/main" id="{9263C067-D4FB-483F-B2DE-EEF0971970D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78586" y="4398844"/>
                <a:ext cx="1737991" cy="1451294"/>
              </a:xfrm>
              <a:prstGeom prst="rect">
                <a:avLst/>
              </a:prstGeom>
            </p:spPr>
            <p:txBody>
              <a:bodyPr vert="horz" lIns="0" tIns="45720" rIns="0" bIns="45720" rtlCol="0">
                <a:normAutofit lnSpcReduction="10000"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chemeClr val="tx1"/>
                  </a:buClr>
                  <a:buSzPct val="100000"/>
                  <a:buFont typeface="Calibri" panose="020F050202020403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01168" indent="0" algn="l" defTabSz="914400" rtl="0" eaLnBrk="1" latinLnBrk="0" hangingPunct="1">
                  <a:lnSpc>
                    <a:spcPct val="10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tx1"/>
                  </a:buClr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384048" indent="0" algn="l" defTabSz="914400" rtl="0" eaLnBrk="1" latinLnBrk="0" hangingPunct="1">
                  <a:lnSpc>
                    <a:spcPct val="10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tx1"/>
                  </a:buClr>
                  <a:buFont typeface="Arial" panose="020B0604020202020204" pitchFamily="34" charset="0"/>
                  <a:buNone/>
                  <a:defRPr sz="1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566928" indent="0" algn="l" defTabSz="914400" rtl="0" eaLnBrk="1" latinLnBrk="0" hangingPunct="1">
                  <a:lnSpc>
                    <a:spcPct val="10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tx1"/>
                  </a:buClr>
                  <a:buFont typeface="Arial" panose="020B0604020202020204" pitchFamily="34" charset="0"/>
                  <a:buNone/>
                  <a:defRPr sz="1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749808" indent="0" algn="l" defTabSz="914400" rtl="0" eaLnBrk="1" latinLnBrk="0" hangingPunct="1">
                  <a:lnSpc>
                    <a:spcPct val="10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tx1"/>
                  </a:buClr>
                  <a:buFont typeface="Arial" panose="020B0604020202020204" pitchFamily="34" charset="0"/>
                  <a:buNone/>
                  <a:defRPr sz="1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1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3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15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17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spcBef>
                    <a:spcPts val="0"/>
                  </a:spcBef>
                </a:pPr>
                <a:r>
                  <a:rPr lang="en-US" sz="1800" b="1" dirty="0">
                    <a:solidFill>
                      <a:srgbClr val="1485B6"/>
                    </a:solidFill>
                    <a:ea typeface="Cambria Math" panose="02040503050406030204" pitchFamily="18" charset="0"/>
                  </a:rPr>
                  <a:t>RANDOM DELETIONS</a:t>
                </a:r>
              </a:p>
              <a:p>
                <a:pPr algn="ctr">
                  <a:spcBef>
                    <a:spcPts val="0"/>
                  </a:spcBef>
                </a:pPr>
                <a:endParaRPr lang="en-US" sz="1200" b="1" dirty="0">
                  <a:solidFill>
                    <a:srgbClr val="404040"/>
                  </a:solidFill>
                  <a:ea typeface="Cambria Math" panose="02040503050406030204" pitchFamily="18" charset="0"/>
                </a:endParaRPr>
              </a:p>
              <a:p>
                <a:pPr algn="ctr"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6</m:t>
                      </m:r>
                      <m:r>
                        <a:rPr lang="en-US" sz="2400" i="1" dirty="0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sz="1800" dirty="0">
                  <a:solidFill>
                    <a:srgbClr val="404040"/>
                  </a:solidFill>
                  <a:ea typeface="Cambria Math" panose="02040503050406030204" pitchFamily="18" charset="0"/>
                </a:endParaRPr>
              </a:p>
              <a:p>
                <a:pPr algn="ctr">
                  <a:spcBef>
                    <a:spcPts val="0"/>
                  </a:spcBef>
                </a:pPr>
                <a:r>
                  <a:rPr lang="en-US" sz="1800" dirty="0">
                    <a:solidFill>
                      <a:srgbClr val="404040"/>
                    </a:solidFill>
                    <a:ea typeface="Cambria Math" panose="02040503050406030204" pitchFamily="18" charset="0"/>
                  </a:rPr>
                  <a:t>increase</a:t>
                </a:r>
              </a:p>
            </p:txBody>
          </p:sp>
        </mc:Choice>
        <mc:Fallback xmlns="">
          <p:sp>
            <p:nvSpPr>
              <p:cNvPr id="19" name="Content Placeholder 11">
                <a:extLst>
                  <a:ext uri="{FF2B5EF4-FFF2-40B4-BE49-F238E27FC236}">
                    <a16:creationId xmlns:a16="http://schemas.microsoft.com/office/drawing/2014/main" id="{9263C067-D4FB-483F-B2DE-EEF0971970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8586" y="4398844"/>
                <a:ext cx="1737991" cy="1451294"/>
              </a:xfrm>
              <a:prstGeom prst="rect">
                <a:avLst/>
              </a:prstGeom>
              <a:blipFill>
                <a:blip r:embed="rId7"/>
                <a:stretch>
                  <a:fillRect t="-4202"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D9275872-1CDA-4791-8206-C12FD893D8E7}"/>
              </a:ext>
            </a:extLst>
          </p:cNvPr>
          <p:cNvSpPr txBox="1"/>
          <p:nvPr/>
        </p:nvSpPr>
        <p:spPr>
          <a:xfrm>
            <a:off x="7448887" y="1664746"/>
            <a:ext cx="26934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Comparison of stretch deterioration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0A681F5-8270-4E14-B401-D9220FA6D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noProof="0" smtClean="0"/>
              <a:t>20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654361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7">
            <a:extLst>
              <a:ext uri="{FF2B5EF4-FFF2-40B4-BE49-F238E27FC236}">
                <a16:creationId xmlns:a16="http://schemas.microsoft.com/office/drawing/2014/main" id="{3EFBDA78-6C7C-4C8B-AAE4-75F4D204F241}"/>
              </a:ext>
            </a:extLst>
          </p:cNvPr>
          <p:cNvSpPr txBox="1">
            <a:spLocks/>
          </p:cNvSpPr>
          <p:nvPr/>
        </p:nvSpPr>
        <p:spPr>
          <a:xfrm>
            <a:off x="1195754" y="942870"/>
            <a:ext cx="4157296" cy="12927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cap="none" dirty="0"/>
              <a:t>TZ for routing</a:t>
            </a:r>
            <a:br>
              <a:rPr lang="en-US" sz="1800" cap="none" dirty="0"/>
            </a:br>
            <a:r>
              <a:rPr lang="en-US" cap="none" dirty="0"/>
              <a:t>Real link failures</a:t>
            </a:r>
          </a:p>
        </p:txBody>
      </p:sp>
      <p:sp>
        <p:nvSpPr>
          <p:cNvPr id="14" name="Content Placeholder 11">
            <a:extLst>
              <a:ext uri="{FF2B5EF4-FFF2-40B4-BE49-F238E27FC236}">
                <a16:creationId xmlns:a16="http://schemas.microsoft.com/office/drawing/2014/main" id="{118A40B5-AAB0-4B00-919B-1C814537F8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243505" y="2281657"/>
            <a:ext cx="4599134" cy="1547317"/>
          </a:xfrm>
        </p:spPr>
        <p:txBody>
          <a:bodyPr>
            <a:norm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endParaRPr lang="en-US" sz="2000" b="1" dirty="0">
              <a:solidFill>
                <a:srgbClr val="C00000"/>
              </a:solidFill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Why is stretch deterioration </a:t>
            </a:r>
            <a:r>
              <a:rPr lang="en-US" sz="2000" b="1" dirty="0"/>
              <a:t>slower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when replaying real link failures?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1422CB91-19B4-4E2E-9451-3CCE7764C4FC}"/>
                  </a:ext>
                </a:extLst>
              </p:cNvPr>
              <p:cNvSpPr/>
              <p:nvPr/>
            </p:nvSpPr>
            <p:spPr>
              <a:xfrm>
                <a:off x="6103319" y="6272806"/>
                <a:ext cx="1393971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it-IT" sz="800" b="1" dirty="0"/>
                  <a:t>NOTA BENE</a:t>
                </a:r>
              </a:p>
              <a:p>
                <a:r>
                  <a:rPr lang="it-IT" sz="800" dirty="0"/>
                  <a:t>In the following, I use </a:t>
                </a:r>
                <a14:m>
                  <m:oMath xmlns:m="http://schemas.openxmlformats.org/officeDocument/2006/math">
                    <m:r>
                      <a:rPr lang="it-IT" sz="800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it-IT" sz="800" i="1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endParaRPr lang="en-US" sz="800" dirty="0"/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1422CB91-19B4-4E2E-9451-3CCE7764C4F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3319" y="6272806"/>
                <a:ext cx="1393971" cy="338554"/>
              </a:xfrm>
              <a:prstGeom prst="rect">
                <a:avLst/>
              </a:prstGeom>
              <a:blipFill>
                <a:blip r:embed="rId4"/>
                <a:stretch>
                  <a:fillRect b="-53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Content Placeholder 11">
            <a:extLst>
              <a:ext uri="{FF2B5EF4-FFF2-40B4-BE49-F238E27FC236}">
                <a16:creationId xmlns:a16="http://schemas.microsoft.com/office/drawing/2014/main" id="{5DD7FF7D-125F-40A9-B6FE-E772B1F6F6CB}"/>
              </a:ext>
            </a:extLst>
          </p:cNvPr>
          <p:cNvSpPr txBox="1">
            <a:spLocks/>
          </p:cNvSpPr>
          <p:nvPr/>
        </p:nvSpPr>
        <p:spPr>
          <a:xfrm>
            <a:off x="2239939" y="3779006"/>
            <a:ext cx="4157295" cy="75537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None/>
            </a:pPr>
            <a:r>
              <a:rPr lang="en-US" sz="2000" dirty="0"/>
              <a:t>Data show that failures are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None/>
            </a:pPr>
            <a:r>
              <a:rPr lang="en-US" sz="2000" b="1" dirty="0"/>
              <a:t>not randomly distributed</a:t>
            </a:r>
            <a:endParaRPr lang="en-US" sz="2000" dirty="0"/>
          </a:p>
        </p:txBody>
      </p:sp>
      <p:pic>
        <p:nvPicPr>
          <p:cNvPr id="17" name="Graphic 16" descr="Badge Tick">
            <a:extLst>
              <a:ext uri="{FF2B5EF4-FFF2-40B4-BE49-F238E27FC236}">
                <a16:creationId xmlns:a16="http://schemas.microsoft.com/office/drawing/2014/main" id="{266B13A8-202C-4469-8257-37D46191E7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413510" y="3779006"/>
            <a:ext cx="718120" cy="718120"/>
          </a:xfrm>
          <a:prstGeom prst="rect">
            <a:avLst/>
          </a:prstGeom>
        </p:spPr>
      </p:pic>
      <p:pic>
        <p:nvPicPr>
          <p:cNvPr id="26" name="Graphic 25" descr="Lights On">
            <a:extLst>
              <a:ext uri="{FF2B5EF4-FFF2-40B4-BE49-F238E27FC236}">
                <a16:creationId xmlns:a16="http://schemas.microsoft.com/office/drawing/2014/main" id="{150EB3F0-30F1-45A7-A748-EBCA2B0B285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422564" y="2578027"/>
            <a:ext cx="700012" cy="70001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85CFBC1-F13B-4B55-B8C5-9EE59D983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noProof="0" smtClean="0"/>
              <a:t>21</a:t>
            </a:fld>
            <a:endParaRPr lang="en-US" noProof="0" dirty="0"/>
          </a:p>
        </p:txBody>
      </p:sp>
      <p:sp>
        <p:nvSpPr>
          <p:cNvPr id="11" name="Content Placeholder 11">
            <a:extLst>
              <a:ext uri="{FF2B5EF4-FFF2-40B4-BE49-F238E27FC236}">
                <a16:creationId xmlns:a16="http://schemas.microsoft.com/office/drawing/2014/main" id="{A7F3B6D5-11DE-4186-91D6-0B0742A7F1BB}"/>
              </a:ext>
            </a:extLst>
          </p:cNvPr>
          <p:cNvSpPr txBox="1">
            <a:spLocks/>
          </p:cNvSpPr>
          <p:nvPr/>
        </p:nvSpPr>
        <p:spPr>
          <a:xfrm>
            <a:off x="6838952" y="1877457"/>
            <a:ext cx="3472414" cy="120153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SzPct val="100000"/>
              <a:buFont typeface="Calibri" panose="020F050202020403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0116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404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6692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4980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0"/>
              </a:spcBef>
            </a:pPr>
            <a:r>
              <a:rPr lang="en-US" sz="2000" dirty="0">
                <a:solidFill>
                  <a:srgbClr val="000000"/>
                </a:solidFill>
                <a:ea typeface="Cambria Math" panose="02040503050406030204" pitchFamily="18" charset="0"/>
              </a:rPr>
              <a:t>Edges connecting tier-1 ISPs</a:t>
            </a:r>
            <a:endParaRPr lang="en-US" sz="1800" dirty="0">
              <a:solidFill>
                <a:srgbClr val="000000"/>
              </a:solidFill>
              <a:ea typeface="Cambria Math" panose="02040503050406030204" pitchFamily="18" charset="0"/>
            </a:endParaRPr>
          </a:p>
          <a:p>
            <a:pPr algn="ctr">
              <a:spcBef>
                <a:spcPts val="0"/>
              </a:spcBef>
            </a:pPr>
            <a:r>
              <a:rPr lang="en-US" sz="2400" b="1" dirty="0">
                <a:solidFill>
                  <a:srgbClr val="000000"/>
                </a:solidFill>
                <a:ea typeface="Cambria Math" panose="02040503050406030204" pitchFamily="18" charset="0"/>
              </a:rPr>
              <a:t>fail less often</a:t>
            </a:r>
            <a:endParaRPr lang="en-US" sz="2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11">
                <a:extLst>
                  <a:ext uri="{FF2B5EF4-FFF2-40B4-BE49-F238E27FC236}">
                    <a16:creationId xmlns:a16="http://schemas.microsoft.com/office/drawing/2014/main" id="{D422E823-1AA8-4358-9910-A80A235D831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38952" y="3916514"/>
                <a:ext cx="1737991" cy="1451294"/>
              </a:xfrm>
              <a:prstGeom prst="rect">
                <a:avLst/>
              </a:prstGeom>
            </p:spPr>
            <p:txBody>
              <a:bodyPr vert="horz" lIns="0" tIns="45720" rIns="0" bIns="45720" rtlCol="0">
                <a:norm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chemeClr val="tx1"/>
                  </a:buClr>
                  <a:buSzPct val="100000"/>
                  <a:buFont typeface="Calibri" panose="020F050202020403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01168" indent="0" algn="l" defTabSz="914400" rtl="0" eaLnBrk="1" latinLnBrk="0" hangingPunct="1">
                  <a:lnSpc>
                    <a:spcPct val="10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tx1"/>
                  </a:buClr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384048" indent="0" algn="l" defTabSz="914400" rtl="0" eaLnBrk="1" latinLnBrk="0" hangingPunct="1">
                  <a:lnSpc>
                    <a:spcPct val="10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tx1"/>
                  </a:buClr>
                  <a:buFont typeface="Arial" panose="020B0604020202020204" pitchFamily="34" charset="0"/>
                  <a:buNone/>
                  <a:defRPr sz="1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566928" indent="0" algn="l" defTabSz="914400" rtl="0" eaLnBrk="1" latinLnBrk="0" hangingPunct="1">
                  <a:lnSpc>
                    <a:spcPct val="10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tx1"/>
                  </a:buClr>
                  <a:buFont typeface="Arial" panose="020B0604020202020204" pitchFamily="34" charset="0"/>
                  <a:buNone/>
                  <a:defRPr sz="1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749808" indent="0" algn="l" defTabSz="914400" rtl="0" eaLnBrk="1" latinLnBrk="0" hangingPunct="1">
                  <a:lnSpc>
                    <a:spcPct val="10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tx1"/>
                  </a:buClr>
                  <a:buFont typeface="Arial" panose="020B0604020202020204" pitchFamily="34" charset="0"/>
                  <a:buNone/>
                  <a:defRPr sz="1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1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3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15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17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spcBef>
                    <a:spcPts val="0"/>
                  </a:spcBef>
                </a:pPr>
                <a:r>
                  <a:rPr lang="en-US" b="1" dirty="0">
                    <a:solidFill>
                      <a:srgbClr val="000000"/>
                    </a:solidFill>
                    <a:ea typeface="Cambria Math" panose="02040503050406030204" pitchFamily="18" charset="0"/>
                  </a:rPr>
                  <a:t>RANDOM DELETIONS</a:t>
                </a:r>
              </a:p>
              <a:p>
                <a:pPr algn="ctr">
                  <a:spcBef>
                    <a:spcPts val="0"/>
                  </a:spcBef>
                </a:pPr>
                <a:endParaRPr lang="en-US" b="1" dirty="0">
                  <a:solidFill>
                    <a:srgbClr val="000000"/>
                  </a:solidFill>
                  <a:ea typeface="Cambria Math" panose="02040503050406030204" pitchFamily="18" charset="0"/>
                </a:endParaRPr>
              </a:p>
              <a:p>
                <a:pPr algn="ctr"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it-IT" sz="2000" b="0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7</m:t>
                      </m:r>
                      <m:r>
                        <a:rPr lang="en-US" sz="2000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Content Placeholder 11">
                <a:extLst>
                  <a:ext uri="{FF2B5EF4-FFF2-40B4-BE49-F238E27FC236}">
                    <a16:creationId xmlns:a16="http://schemas.microsoft.com/office/drawing/2014/main" id="{D422E823-1AA8-4358-9910-A80A235D83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8952" y="3916514"/>
                <a:ext cx="1737991" cy="1451294"/>
              </a:xfrm>
              <a:prstGeom prst="rect">
                <a:avLst/>
              </a:prstGeom>
              <a:blipFill>
                <a:blip r:embed="rId9"/>
                <a:stretch>
                  <a:fillRect t="-12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ontent Placeholder 11">
                <a:extLst>
                  <a:ext uri="{FF2B5EF4-FFF2-40B4-BE49-F238E27FC236}">
                    <a16:creationId xmlns:a16="http://schemas.microsoft.com/office/drawing/2014/main" id="{8F74DFAB-95CF-4396-97C8-674ADE712E4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573375" y="3915546"/>
                <a:ext cx="1737991" cy="1451294"/>
              </a:xfrm>
              <a:prstGeom prst="rect">
                <a:avLst/>
              </a:prstGeom>
            </p:spPr>
            <p:txBody>
              <a:bodyPr vert="horz" lIns="0" tIns="45720" rIns="0" bIns="45720" rtlCol="0">
                <a:norm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chemeClr val="tx1"/>
                  </a:buClr>
                  <a:buSzPct val="100000"/>
                  <a:buFont typeface="Calibri" panose="020F050202020403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01168" indent="0" algn="l" defTabSz="914400" rtl="0" eaLnBrk="1" latinLnBrk="0" hangingPunct="1">
                  <a:lnSpc>
                    <a:spcPct val="10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tx1"/>
                  </a:buClr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384048" indent="0" algn="l" defTabSz="914400" rtl="0" eaLnBrk="1" latinLnBrk="0" hangingPunct="1">
                  <a:lnSpc>
                    <a:spcPct val="10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tx1"/>
                  </a:buClr>
                  <a:buFont typeface="Arial" panose="020B0604020202020204" pitchFamily="34" charset="0"/>
                  <a:buNone/>
                  <a:defRPr sz="1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566928" indent="0" algn="l" defTabSz="914400" rtl="0" eaLnBrk="1" latinLnBrk="0" hangingPunct="1">
                  <a:lnSpc>
                    <a:spcPct val="10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tx1"/>
                  </a:buClr>
                  <a:buFont typeface="Arial" panose="020B0604020202020204" pitchFamily="34" charset="0"/>
                  <a:buNone/>
                  <a:defRPr sz="1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749808" indent="0" algn="l" defTabSz="914400" rtl="0" eaLnBrk="1" latinLnBrk="0" hangingPunct="1">
                  <a:lnSpc>
                    <a:spcPct val="10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tx1"/>
                  </a:buClr>
                  <a:buFont typeface="Arial" panose="020B0604020202020204" pitchFamily="34" charset="0"/>
                  <a:buNone/>
                  <a:defRPr sz="1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1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3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15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17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spcBef>
                    <a:spcPts val="0"/>
                  </a:spcBef>
                </a:pPr>
                <a:r>
                  <a:rPr lang="en-US" b="1" dirty="0">
                    <a:solidFill>
                      <a:srgbClr val="000000"/>
                    </a:solidFill>
                    <a:ea typeface="Cambria Math" panose="02040503050406030204" pitchFamily="18" charset="0"/>
                  </a:rPr>
                  <a:t>REAL LINK</a:t>
                </a:r>
              </a:p>
              <a:p>
                <a:pPr algn="ctr">
                  <a:spcBef>
                    <a:spcPts val="0"/>
                  </a:spcBef>
                </a:pPr>
                <a:r>
                  <a:rPr lang="en-US" b="1" dirty="0">
                    <a:solidFill>
                      <a:srgbClr val="000000"/>
                    </a:solidFill>
                    <a:ea typeface="Cambria Math" panose="02040503050406030204" pitchFamily="18" charset="0"/>
                  </a:rPr>
                  <a:t>FAILURES</a:t>
                </a:r>
              </a:p>
              <a:p>
                <a:pPr algn="ctr">
                  <a:spcBef>
                    <a:spcPts val="0"/>
                  </a:spcBef>
                </a:pPr>
                <a:endParaRPr lang="en-US" b="1" dirty="0">
                  <a:solidFill>
                    <a:srgbClr val="000000"/>
                  </a:solidFill>
                  <a:ea typeface="Cambria Math" panose="02040503050406030204" pitchFamily="18" charset="0"/>
                </a:endParaRPr>
              </a:p>
              <a:p>
                <a:pPr algn="ctr"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8</m:t>
                      </m:r>
                      <m:r>
                        <a:rPr lang="it-IT" sz="2000" b="0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.5</m:t>
                      </m:r>
                      <m:r>
                        <a:rPr lang="en-US" sz="2000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>
                  <a:solidFill>
                    <a:srgbClr val="000000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5" name="Content Placeholder 11">
                <a:extLst>
                  <a:ext uri="{FF2B5EF4-FFF2-40B4-BE49-F238E27FC236}">
                    <a16:creationId xmlns:a16="http://schemas.microsoft.com/office/drawing/2014/main" id="{8F74DFAB-95CF-4396-97C8-674ADE712E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3375" y="3915546"/>
                <a:ext cx="1737991" cy="1451294"/>
              </a:xfrm>
              <a:prstGeom prst="rect">
                <a:avLst/>
              </a:prstGeom>
              <a:blipFill>
                <a:blip r:embed="rId10"/>
                <a:stretch>
                  <a:fillRect t="-1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>
            <a:extLst>
              <a:ext uri="{FF2B5EF4-FFF2-40B4-BE49-F238E27FC236}">
                <a16:creationId xmlns:a16="http://schemas.microsoft.com/office/drawing/2014/main" id="{7D02D542-86E1-4C5C-9417-9BB819B583AD}"/>
              </a:ext>
            </a:extLst>
          </p:cNvPr>
          <p:cNvSpPr/>
          <p:nvPr/>
        </p:nvSpPr>
        <p:spPr>
          <a:xfrm>
            <a:off x="7563327" y="3124058"/>
            <a:ext cx="202010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sz="1600" dirty="0">
                <a:solidFill>
                  <a:srgbClr val="000000"/>
                </a:solidFill>
                <a:ea typeface="Cambria Math" panose="02040503050406030204" pitchFamily="18" charset="0"/>
              </a:rPr>
              <a:t>Failed links </a:t>
            </a:r>
            <a:r>
              <a:rPr lang="en-US" sz="1600" b="1" dirty="0">
                <a:solidFill>
                  <a:srgbClr val="000000"/>
                </a:solidFill>
                <a:ea typeface="Cambria Math" panose="02040503050406030204" pitchFamily="18" charset="0"/>
              </a:rPr>
              <a:t>incident</a:t>
            </a:r>
            <a:r>
              <a:rPr lang="en-US" sz="1600" dirty="0">
                <a:solidFill>
                  <a:srgbClr val="000000"/>
                </a:solidFill>
                <a:ea typeface="Cambria Math" panose="02040503050406030204" pitchFamily="18" charset="0"/>
              </a:rPr>
              <a:t> </a:t>
            </a:r>
          </a:p>
          <a:p>
            <a:pPr algn="ctr">
              <a:spcBef>
                <a:spcPts val="0"/>
              </a:spcBef>
            </a:pPr>
            <a:r>
              <a:rPr lang="en-US" sz="1600" dirty="0">
                <a:solidFill>
                  <a:srgbClr val="000000"/>
                </a:solidFill>
                <a:ea typeface="Cambria Math" panose="02040503050406030204" pitchFamily="18" charset="0"/>
              </a:rPr>
              <a:t>to 64 biggest</a:t>
            </a:r>
            <a:r>
              <a:rPr lang="en-US" sz="1600" baseline="30000" dirty="0">
                <a:solidFill>
                  <a:srgbClr val="000000"/>
                </a:solidFill>
                <a:ea typeface="Cambria Math" panose="02040503050406030204" pitchFamily="18" charset="0"/>
              </a:rPr>
              <a:t>[4]</a:t>
            </a:r>
            <a:r>
              <a:rPr lang="en-US" sz="1600" dirty="0">
                <a:solidFill>
                  <a:srgbClr val="000000"/>
                </a:solidFill>
                <a:ea typeface="Cambria Math" panose="02040503050406030204" pitchFamily="18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a typeface="Cambria Math" panose="02040503050406030204" pitchFamily="18" charset="0"/>
              </a:rPr>
              <a:t>ASes</a:t>
            </a:r>
            <a:r>
              <a:rPr lang="en-US" sz="1600" dirty="0">
                <a:solidFill>
                  <a:srgbClr val="000000"/>
                </a:solidFill>
                <a:ea typeface="Cambria Math" panose="02040503050406030204" pitchFamily="18" charset="0"/>
              </a:rPr>
              <a:t>: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9283000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900900CD-B943-934F-857F-30AA913FE9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5754" y="942870"/>
            <a:ext cx="5288936" cy="1292750"/>
          </a:xfrm>
        </p:spPr>
        <p:txBody>
          <a:bodyPr/>
          <a:lstStyle/>
          <a:p>
            <a:r>
              <a:rPr lang="en-US" sz="1800" cap="none" dirty="0"/>
              <a:t>the RESULTS</a:t>
            </a:r>
            <a:br>
              <a:rPr lang="en-US" sz="1800" cap="none" dirty="0"/>
            </a:br>
            <a:r>
              <a:rPr lang="en-US" cap="none" dirty="0"/>
              <a:t>Real evolution: Summary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58688375-BB51-4746-90C0-CEAD2C5BBD90}"/>
                  </a:ext>
                </a:extLst>
              </p:cNvPr>
              <p:cNvSpPr/>
              <p:nvPr/>
            </p:nvSpPr>
            <p:spPr>
              <a:xfrm>
                <a:off x="1195754" y="6272806"/>
                <a:ext cx="1393971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it-IT" sz="800" b="1" dirty="0"/>
                  <a:t>NOTA BENE</a:t>
                </a:r>
              </a:p>
              <a:p>
                <a:r>
                  <a:rPr lang="it-IT" sz="800" dirty="0"/>
                  <a:t>In the following, I use </a:t>
                </a:r>
                <a14:m>
                  <m:oMath xmlns:m="http://schemas.openxmlformats.org/officeDocument/2006/math">
                    <m:r>
                      <a:rPr lang="it-IT" sz="800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it-IT" sz="800" i="1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endParaRPr lang="en-US" sz="800" dirty="0"/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58688375-BB51-4746-90C0-CEAD2C5BBD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5754" y="6272806"/>
                <a:ext cx="1393971" cy="338554"/>
              </a:xfrm>
              <a:prstGeom prst="rect">
                <a:avLst/>
              </a:prstGeom>
              <a:blipFill>
                <a:blip r:embed="rId3"/>
                <a:stretch>
                  <a:fillRect b="-53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Content Placeholder 11">
            <a:extLst>
              <a:ext uri="{FF2B5EF4-FFF2-40B4-BE49-F238E27FC236}">
                <a16:creationId xmlns:a16="http://schemas.microsoft.com/office/drawing/2014/main" id="{BCAC0828-811D-43BB-AF1B-9AC4EBBDD253}"/>
              </a:ext>
            </a:extLst>
          </p:cNvPr>
          <p:cNvSpPr txBox="1">
            <a:spLocks/>
          </p:cNvSpPr>
          <p:nvPr/>
        </p:nvSpPr>
        <p:spPr>
          <a:xfrm>
            <a:off x="1140644" y="2357940"/>
            <a:ext cx="5220372" cy="4229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SzPct val="100000"/>
              <a:buFont typeface="Calibri" panose="020F050202020403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0116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404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6692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4980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0"/>
              </a:spcBef>
            </a:pPr>
            <a:r>
              <a:rPr lang="en-US" sz="2000" b="1" dirty="0">
                <a:solidFill>
                  <a:srgbClr val="8AAB00"/>
                </a:solidFill>
                <a:ea typeface="Cambria Math" panose="02040503050406030204" pitchFamily="18" charset="0"/>
              </a:rPr>
              <a:t>Real link failures </a:t>
            </a:r>
            <a:r>
              <a:rPr lang="en-US" sz="2000" i="1" dirty="0">
                <a:solidFill>
                  <a:srgbClr val="000000"/>
                </a:solidFill>
                <a:ea typeface="Cambria Math" panose="02040503050406030204" pitchFamily="18" charset="0"/>
              </a:rPr>
              <a:t>vs.</a:t>
            </a:r>
            <a:r>
              <a:rPr lang="en-US" sz="2000" dirty="0">
                <a:solidFill>
                  <a:srgbClr val="000000"/>
                </a:solidFill>
                <a:ea typeface="Cambria Math" panose="02040503050406030204" pitchFamily="18" charset="0"/>
              </a:rPr>
              <a:t> </a:t>
            </a:r>
            <a:r>
              <a:rPr lang="en-US" sz="2000" b="1" dirty="0">
                <a:solidFill>
                  <a:srgbClr val="C00000"/>
                </a:solidFill>
                <a:ea typeface="Cambria Math" panose="02040503050406030204" pitchFamily="18" charset="0"/>
              </a:rPr>
              <a:t>Random edge deletions</a:t>
            </a:r>
            <a:r>
              <a:rPr lang="en-US" sz="2000" dirty="0">
                <a:solidFill>
                  <a:srgbClr val="000000"/>
                </a:solidFill>
                <a:ea typeface="Cambria Math" panose="02040503050406030204" pitchFamily="18" charset="0"/>
              </a:rPr>
              <a:t>:</a:t>
            </a:r>
            <a:endParaRPr lang="en-US" sz="18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11">
                <a:extLst>
                  <a:ext uri="{FF2B5EF4-FFF2-40B4-BE49-F238E27FC236}">
                    <a16:creationId xmlns:a16="http://schemas.microsoft.com/office/drawing/2014/main" id="{440D8103-2D54-4A90-86A8-E881C35A64C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09430" y="4042635"/>
                <a:ext cx="1249961" cy="422978"/>
              </a:xfrm>
              <a:prstGeom prst="rect">
                <a:avLst/>
              </a:prstGeom>
            </p:spPr>
            <p:txBody>
              <a:bodyPr vert="horz" lIns="0" tIns="45720" rIns="0" bIns="45720" rtlCol="0">
                <a:norm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chemeClr val="tx1"/>
                  </a:buClr>
                  <a:buSzPct val="100000"/>
                  <a:buFont typeface="Calibri" panose="020F050202020403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01168" indent="0" algn="l" defTabSz="914400" rtl="0" eaLnBrk="1" latinLnBrk="0" hangingPunct="1">
                  <a:lnSpc>
                    <a:spcPct val="10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tx1"/>
                  </a:buClr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384048" indent="0" algn="l" defTabSz="914400" rtl="0" eaLnBrk="1" latinLnBrk="0" hangingPunct="1">
                  <a:lnSpc>
                    <a:spcPct val="10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tx1"/>
                  </a:buClr>
                  <a:buFont typeface="Arial" panose="020B0604020202020204" pitchFamily="34" charset="0"/>
                  <a:buNone/>
                  <a:defRPr sz="1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566928" indent="0" algn="l" defTabSz="914400" rtl="0" eaLnBrk="1" latinLnBrk="0" hangingPunct="1">
                  <a:lnSpc>
                    <a:spcPct val="10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tx1"/>
                  </a:buClr>
                  <a:buFont typeface="Arial" panose="020B0604020202020204" pitchFamily="34" charset="0"/>
                  <a:buNone/>
                  <a:defRPr sz="1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749808" indent="0" algn="l" defTabSz="914400" rtl="0" eaLnBrk="1" latinLnBrk="0" hangingPunct="1">
                  <a:lnSpc>
                    <a:spcPct val="10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tx1"/>
                  </a:buClr>
                  <a:buFont typeface="Arial" panose="020B0604020202020204" pitchFamily="34" charset="0"/>
                  <a:buNone/>
                  <a:defRPr sz="1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1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3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15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17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it-IT" sz="1800" b="0" i="1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it-IT" sz="1800" i="1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it-IT" sz="1800" b="0" i="1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30%)</m:t>
                      </m:r>
                    </m:oMath>
                  </m:oMathPara>
                </a14:m>
                <a:endParaRPr lang="it-IT" sz="1200" b="0" dirty="0">
                  <a:solidFill>
                    <a:srgbClr val="404040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Content Placeholder 11">
                <a:extLst>
                  <a:ext uri="{FF2B5EF4-FFF2-40B4-BE49-F238E27FC236}">
                    <a16:creationId xmlns:a16="http://schemas.microsoft.com/office/drawing/2014/main" id="{440D8103-2D54-4A90-86A8-E881C35A64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9430" y="4042635"/>
                <a:ext cx="1249961" cy="42297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ontent Placeholder 11">
                <a:extLst>
                  <a:ext uri="{FF2B5EF4-FFF2-40B4-BE49-F238E27FC236}">
                    <a16:creationId xmlns:a16="http://schemas.microsoft.com/office/drawing/2014/main" id="{9DAAE16E-FB90-4931-8580-71493C2F79B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49332" y="2657812"/>
                <a:ext cx="877089" cy="817933"/>
              </a:xfrm>
              <a:prstGeom prst="rect">
                <a:avLst/>
              </a:prstGeom>
            </p:spPr>
            <p:txBody>
              <a:bodyPr vert="horz" lIns="0" tIns="45720" rIns="0" bIns="45720" rtlCol="0">
                <a:norm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chemeClr val="tx1"/>
                  </a:buClr>
                  <a:buSzPct val="100000"/>
                  <a:buFont typeface="Calibri" panose="020F050202020403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01168" indent="0" algn="l" defTabSz="914400" rtl="0" eaLnBrk="1" latinLnBrk="0" hangingPunct="1">
                  <a:lnSpc>
                    <a:spcPct val="10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tx1"/>
                  </a:buClr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384048" indent="0" algn="l" defTabSz="914400" rtl="0" eaLnBrk="1" latinLnBrk="0" hangingPunct="1">
                  <a:lnSpc>
                    <a:spcPct val="10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tx1"/>
                  </a:buClr>
                  <a:buFont typeface="Arial" panose="020B0604020202020204" pitchFamily="34" charset="0"/>
                  <a:buNone/>
                  <a:defRPr sz="1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566928" indent="0" algn="l" defTabSz="914400" rtl="0" eaLnBrk="1" latinLnBrk="0" hangingPunct="1">
                  <a:lnSpc>
                    <a:spcPct val="10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tx1"/>
                  </a:buClr>
                  <a:buFont typeface="Arial" panose="020B0604020202020204" pitchFamily="34" charset="0"/>
                  <a:buNone/>
                  <a:defRPr sz="1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749808" indent="0" algn="l" defTabSz="914400" rtl="0" eaLnBrk="1" latinLnBrk="0" hangingPunct="1">
                  <a:lnSpc>
                    <a:spcPct val="10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tx1"/>
                  </a:buClr>
                  <a:buFont typeface="Arial" panose="020B0604020202020204" pitchFamily="34" charset="0"/>
                  <a:buNone/>
                  <a:defRPr sz="1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1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3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15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17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rgbClr val="8AAB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  <m:r>
                        <a:rPr lang="it-IT" sz="2800" b="0" i="1" dirty="0" smtClean="0">
                          <a:solidFill>
                            <a:srgbClr val="8AAB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it-IT" sz="2800" b="0" dirty="0">
                  <a:solidFill>
                    <a:srgbClr val="8AAB00"/>
                  </a:solidFill>
                  <a:ea typeface="Cambria Math" panose="02040503050406030204" pitchFamily="18" charset="0"/>
                </a:endParaRPr>
              </a:p>
              <a:p>
                <a:pPr algn="ctr">
                  <a:spcBef>
                    <a:spcPts val="0"/>
                  </a:spcBef>
                </a:pPr>
                <a:r>
                  <a:rPr lang="en-US" sz="1200" b="1" dirty="0">
                    <a:solidFill>
                      <a:schemeClr val="accent5">
                        <a:lumMod val="85000"/>
                        <a:lumOff val="15000"/>
                      </a:schemeClr>
                    </a:solidFill>
                    <a:ea typeface="Cambria Math" panose="02040503050406030204" pitchFamily="18" charset="0"/>
                  </a:rPr>
                  <a:t>NODES</a:t>
                </a:r>
                <a:endParaRPr lang="en-US" sz="1800" b="1" dirty="0">
                  <a:solidFill>
                    <a:schemeClr val="accent5">
                      <a:lumMod val="85000"/>
                      <a:lumOff val="15000"/>
                    </a:schemeClr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5" name="Content Placeholder 11">
                <a:extLst>
                  <a:ext uri="{FF2B5EF4-FFF2-40B4-BE49-F238E27FC236}">
                    <a16:creationId xmlns:a16="http://schemas.microsoft.com/office/drawing/2014/main" id="{9DAAE16E-FB90-4931-8580-71493C2F79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9332" y="2657812"/>
                <a:ext cx="877089" cy="81793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 25">
            <a:extLst>
              <a:ext uri="{FF2B5EF4-FFF2-40B4-BE49-F238E27FC236}">
                <a16:creationId xmlns:a16="http://schemas.microsoft.com/office/drawing/2014/main" id="{E4B90372-F805-4F3E-9E0C-470464C5053B}"/>
              </a:ext>
            </a:extLst>
          </p:cNvPr>
          <p:cNvSpPr/>
          <p:nvPr/>
        </p:nvSpPr>
        <p:spPr>
          <a:xfrm>
            <a:off x="6849332" y="2305825"/>
            <a:ext cx="88654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sz="1400" dirty="0">
                <a:solidFill>
                  <a:srgbClr val="000000"/>
                </a:solidFill>
                <a:ea typeface="Cambria Math" panose="02040503050406030204" pitchFamily="18" charset="0"/>
              </a:rPr>
              <a:t>Average</a:t>
            </a:r>
            <a:endParaRPr lang="en-US" sz="1400" dirty="0"/>
          </a:p>
        </p:txBody>
      </p:sp>
      <p:sp>
        <p:nvSpPr>
          <p:cNvPr id="37" name="Content Placeholder 11">
            <a:extLst>
              <a:ext uri="{FF2B5EF4-FFF2-40B4-BE49-F238E27FC236}">
                <a16:creationId xmlns:a16="http://schemas.microsoft.com/office/drawing/2014/main" id="{4D43115A-5B12-477C-900B-FD22899A5A99}"/>
              </a:ext>
            </a:extLst>
          </p:cNvPr>
          <p:cNvSpPr txBox="1">
            <a:spLocks/>
          </p:cNvSpPr>
          <p:nvPr/>
        </p:nvSpPr>
        <p:spPr>
          <a:xfrm>
            <a:off x="2236309" y="3030924"/>
            <a:ext cx="3029040" cy="2462046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SzPct val="100000"/>
              <a:buFont typeface="Calibri" panose="020F050202020403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0116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404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6692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4980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0000"/>
                </a:solidFill>
                <a:ea typeface="Cambria Math" panose="02040503050406030204" pitchFamily="18" charset="0"/>
              </a:rPr>
              <a:t>Fewer</a:t>
            </a:r>
            <a:r>
              <a:rPr lang="en-US" dirty="0">
                <a:solidFill>
                  <a:srgbClr val="000000"/>
                </a:solidFill>
                <a:ea typeface="Cambria Math" panose="02040503050406030204" pitchFamily="18" charset="0"/>
              </a:rPr>
              <a:t> nodes reached  by invalidation messages</a:t>
            </a:r>
          </a:p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b="1" dirty="0">
              <a:solidFill>
                <a:srgbClr val="000000"/>
              </a:solidFill>
              <a:ea typeface="Cambria Math" panose="02040503050406030204" pitchFamily="18" charset="0"/>
            </a:endParaRPr>
          </a:p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0000"/>
                </a:solidFill>
                <a:ea typeface="Cambria Math" panose="02040503050406030204" pitchFamily="18" charset="0"/>
              </a:rPr>
              <a:t>Smaller </a:t>
            </a:r>
            <a:r>
              <a:rPr lang="en-US" dirty="0">
                <a:solidFill>
                  <a:srgbClr val="000000"/>
                </a:solidFill>
                <a:ea typeface="Cambria Math" panose="02040503050406030204" pitchFamily="18" charset="0"/>
              </a:rPr>
              <a:t>hop-distance traveled by invalidation messages</a:t>
            </a:r>
            <a:endParaRPr lang="en-US" b="1" dirty="0">
              <a:solidFill>
                <a:srgbClr val="000000"/>
              </a:solidFill>
              <a:ea typeface="Cambria Math" panose="02040503050406030204" pitchFamily="18" charset="0"/>
            </a:endParaRPr>
          </a:p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b="1" dirty="0">
              <a:solidFill>
                <a:srgbClr val="000000"/>
              </a:solidFill>
              <a:ea typeface="Cambria Math" panose="02040503050406030204" pitchFamily="18" charset="0"/>
            </a:endParaRPr>
          </a:p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0000"/>
                </a:solidFill>
                <a:ea typeface="Cambria Math" panose="02040503050406030204" pitchFamily="18" charset="0"/>
              </a:rPr>
              <a:t>Slower </a:t>
            </a:r>
            <a:r>
              <a:rPr lang="en-US" dirty="0">
                <a:solidFill>
                  <a:srgbClr val="000000"/>
                </a:solidFill>
                <a:ea typeface="Cambria Math" panose="02040503050406030204" pitchFamily="18" charset="0"/>
              </a:rPr>
              <a:t>deterioration of stretch</a:t>
            </a:r>
            <a:endParaRPr lang="en-US" b="1" dirty="0">
              <a:solidFill>
                <a:srgbClr val="000000"/>
              </a:solidFill>
              <a:ea typeface="Cambria Math" panose="020405030504060302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43E54AE-80A9-400F-B220-2C37E5B5C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noProof="0" smtClean="0"/>
              <a:t>22</a:t>
            </a:fld>
            <a:endParaRPr lang="en-US" noProof="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8FB015D-0865-46C3-8182-D52107451060}"/>
              </a:ext>
            </a:extLst>
          </p:cNvPr>
          <p:cNvSpPr/>
          <p:nvPr/>
        </p:nvSpPr>
        <p:spPr>
          <a:xfrm>
            <a:off x="7820855" y="2749415"/>
            <a:ext cx="4411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solidFill>
                  <a:srgbClr val="000000"/>
                </a:solidFill>
                <a:ea typeface="Cambria Math" panose="02040503050406030204" pitchFamily="18" charset="0"/>
              </a:rPr>
              <a:t>vs.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Content Placeholder 11">
                <a:extLst>
                  <a:ext uri="{FF2B5EF4-FFF2-40B4-BE49-F238E27FC236}">
                    <a16:creationId xmlns:a16="http://schemas.microsoft.com/office/drawing/2014/main" id="{C1BD07FB-707C-4AC1-9117-7CFC79F3937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75289" y="2657812"/>
                <a:ext cx="877089" cy="817933"/>
              </a:xfrm>
              <a:prstGeom prst="rect">
                <a:avLst/>
              </a:prstGeom>
            </p:spPr>
            <p:txBody>
              <a:bodyPr vert="horz" lIns="0" tIns="45720" rIns="0" bIns="45720" rtlCol="0">
                <a:norm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chemeClr val="tx1"/>
                  </a:buClr>
                  <a:buSzPct val="100000"/>
                  <a:buFont typeface="Calibri" panose="020F050202020403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01168" indent="0" algn="l" defTabSz="914400" rtl="0" eaLnBrk="1" latinLnBrk="0" hangingPunct="1">
                  <a:lnSpc>
                    <a:spcPct val="10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tx1"/>
                  </a:buClr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384048" indent="0" algn="l" defTabSz="914400" rtl="0" eaLnBrk="1" latinLnBrk="0" hangingPunct="1">
                  <a:lnSpc>
                    <a:spcPct val="10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tx1"/>
                  </a:buClr>
                  <a:buFont typeface="Arial" panose="020B0604020202020204" pitchFamily="34" charset="0"/>
                  <a:buNone/>
                  <a:defRPr sz="1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566928" indent="0" algn="l" defTabSz="914400" rtl="0" eaLnBrk="1" latinLnBrk="0" hangingPunct="1">
                  <a:lnSpc>
                    <a:spcPct val="10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tx1"/>
                  </a:buClr>
                  <a:buFont typeface="Arial" panose="020B0604020202020204" pitchFamily="34" charset="0"/>
                  <a:buNone/>
                  <a:defRPr sz="1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749808" indent="0" algn="l" defTabSz="914400" rtl="0" eaLnBrk="1" latinLnBrk="0" hangingPunct="1">
                  <a:lnSpc>
                    <a:spcPct val="10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tx1"/>
                  </a:buClr>
                  <a:buFont typeface="Arial" panose="020B0604020202020204" pitchFamily="34" charset="0"/>
                  <a:buNone/>
                  <a:defRPr sz="1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1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3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15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17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it-IT" sz="280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8</m:t>
                      </m:r>
                      <m:r>
                        <a:rPr lang="it-IT" sz="28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sz="1200" b="1" dirty="0">
                  <a:solidFill>
                    <a:schemeClr val="accent5">
                      <a:lumMod val="85000"/>
                      <a:lumOff val="15000"/>
                    </a:schemeClr>
                  </a:solidFill>
                  <a:ea typeface="Cambria Math" panose="02040503050406030204" pitchFamily="18" charset="0"/>
                </a:endParaRPr>
              </a:p>
              <a:p>
                <a:pPr algn="ctr">
                  <a:spcBef>
                    <a:spcPts val="0"/>
                  </a:spcBef>
                </a:pPr>
                <a:r>
                  <a:rPr lang="en-US" sz="1200" b="1" dirty="0">
                    <a:solidFill>
                      <a:schemeClr val="accent5">
                        <a:lumMod val="85000"/>
                        <a:lumOff val="15000"/>
                      </a:schemeClr>
                    </a:solidFill>
                    <a:ea typeface="Cambria Math" panose="02040503050406030204" pitchFamily="18" charset="0"/>
                  </a:rPr>
                  <a:t>NODES</a:t>
                </a:r>
                <a:endParaRPr lang="en-US" sz="1800" b="1" dirty="0">
                  <a:solidFill>
                    <a:schemeClr val="accent5">
                      <a:lumMod val="85000"/>
                      <a:lumOff val="15000"/>
                    </a:schemeClr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8" name="Content Placeholder 11">
                <a:extLst>
                  <a:ext uri="{FF2B5EF4-FFF2-40B4-BE49-F238E27FC236}">
                    <a16:creationId xmlns:a16="http://schemas.microsoft.com/office/drawing/2014/main" id="{C1BD07FB-707C-4AC1-9117-7CFC79F393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5289" y="2657812"/>
                <a:ext cx="877089" cy="81793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Rectangle 38">
            <a:extLst>
              <a:ext uri="{FF2B5EF4-FFF2-40B4-BE49-F238E27FC236}">
                <a16:creationId xmlns:a16="http://schemas.microsoft.com/office/drawing/2014/main" id="{650837F1-903B-48B2-9812-7AABF14FEB47}"/>
              </a:ext>
            </a:extLst>
          </p:cNvPr>
          <p:cNvSpPr/>
          <p:nvPr/>
        </p:nvSpPr>
        <p:spPr>
          <a:xfrm>
            <a:off x="8375289" y="2305825"/>
            <a:ext cx="88654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sz="1400" dirty="0">
                <a:solidFill>
                  <a:srgbClr val="000000"/>
                </a:solidFill>
                <a:ea typeface="Cambria Math" panose="02040503050406030204" pitchFamily="18" charset="0"/>
              </a:rPr>
              <a:t>Average</a:t>
            </a:r>
            <a:endParaRPr lang="en-US" sz="1400" dirty="0"/>
          </a:p>
        </p:txBody>
      </p:sp>
      <p:sp>
        <p:nvSpPr>
          <p:cNvPr id="40" name="Right Brace 39">
            <a:extLst>
              <a:ext uri="{FF2B5EF4-FFF2-40B4-BE49-F238E27FC236}">
                <a16:creationId xmlns:a16="http://schemas.microsoft.com/office/drawing/2014/main" id="{249098B1-4111-4230-B868-1D852F17340C}"/>
              </a:ext>
            </a:extLst>
          </p:cNvPr>
          <p:cNvSpPr/>
          <p:nvPr/>
        </p:nvSpPr>
        <p:spPr>
          <a:xfrm flipH="1">
            <a:off x="6714786" y="2365321"/>
            <a:ext cx="136096" cy="2462046"/>
          </a:xfrm>
          <a:prstGeom prst="rightBrace">
            <a:avLst/>
          </a:prstGeom>
          <a:ln>
            <a:solidFill>
              <a:srgbClr val="2626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Content Placeholder 11">
                <a:extLst>
                  <a:ext uri="{FF2B5EF4-FFF2-40B4-BE49-F238E27FC236}">
                    <a16:creationId xmlns:a16="http://schemas.microsoft.com/office/drawing/2014/main" id="{28A1445A-241E-4F0A-9B08-D3B00BB0C5D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49332" y="4174400"/>
                <a:ext cx="877089" cy="817933"/>
              </a:xfrm>
              <a:prstGeom prst="rect">
                <a:avLst/>
              </a:prstGeom>
            </p:spPr>
            <p:txBody>
              <a:bodyPr vert="horz" lIns="0" tIns="45720" rIns="0" bIns="45720" rtlCol="0">
                <a:norm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chemeClr val="tx1"/>
                  </a:buClr>
                  <a:buSzPct val="100000"/>
                  <a:buFont typeface="Calibri" panose="020F050202020403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01168" indent="0" algn="l" defTabSz="914400" rtl="0" eaLnBrk="1" latinLnBrk="0" hangingPunct="1">
                  <a:lnSpc>
                    <a:spcPct val="10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tx1"/>
                  </a:buClr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384048" indent="0" algn="l" defTabSz="914400" rtl="0" eaLnBrk="1" latinLnBrk="0" hangingPunct="1">
                  <a:lnSpc>
                    <a:spcPct val="10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tx1"/>
                  </a:buClr>
                  <a:buFont typeface="Arial" panose="020B0604020202020204" pitchFamily="34" charset="0"/>
                  <a:buNone/>
                  <a:defRPr sz="1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566928" indent="0" algn="l" defTabSz="914400" rtl="0" eaLnBrk="1" latinLnBrk="0" hangingPunct="1">
                  <a:lnSpc>
                    <a:spcPct val="10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tx1"/>
                  </a:buClr>
                  <a:buFont typeface="Arial" panose="020B0604020202020204" pitchFamily="34" charset="0"/>
                  <a:buNone/>
                  <a:defRPr sz="1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749808" indent="0" algn="l" defTabSz="914400" rtl="0" eaLnBrk="1" latinLnBrk="0" hangingPunct="1">
                  <a:lnSpc>
                    <a:spcPct val="10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tx1"/>
                  </a:buClr>
                  <a:buFont typeface="Arial" panose="020B0604020202020204" pitchFamily="34" charset="0"/>
                  <a:buNone/>
                  <a:defRPr sz="1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1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3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15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17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rgbClr val="8AAB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  <m:r>
                        <a:rPr lang="it-IT" sz="2800" b="0" i="1" dirty="0" smtClean="0">
                          <a:solidFill>
                            <a:srgbClr val="8AAB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41</m:t>
                      </m:r>
                    </m:oMath>
                  </m:oMathPara>
                </a14:m>
                <a:endParaRPr lang="it-IT" sz="2800" b="0" dirty="0">
                  <a:solidFill>
                    <a:srgbClr val="8AAB00"/>
                  </a:solidFill>
                  <a:ea typeface="Cambria Math" panose="02040503050406030204" pitchFamily="18" charset="0"/>
                </a:endParaRPr>
              </a:p>
              <a:p>
                <a:pPr algn="ctr">
                  <a:spcBef>
                    <a:spcPts val="0"/>
                  </a:spcBef>
                </a:pPr>
                <a:r>
                  <a:rPr lang="en-US" sz="1200" b="1" dirty="0">
                    <a:solidFill>
                      <a:schemeClr val="accent5">
                        <a:lumMod val="85000"/>
                        <a:lumOff val="15000"/>
                      </a:schemeClr>
                    </a:solidFill>
                    <a:ea typeface="Cambria Math" panose="02040503050406030204" pitchFamily="18" charset="0"/>
                  </a:rPr>
                  <a:t>NODES</a:t>
                </a:r>
                <a:endParaRPr lang="en-US" sz="1800" b="1" dirty="0">
                  <a:solidFill>
                    <a:schemeClr val="accent5">
                      <a:lumMod val="85000"/>
                      <a:lumOff val="15000"/>
                    </a:schemeClr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1" name="Content Placeholder 11">
                <a:extLst>
                  <a:ext uri="{FF2B5EF4-FFF2-40B4-BE49-F238E27FC236}">
                    <a16:creationId xmlns:a16="http://schemas.microsoft.com/office/drawing/2014/main" id="{28A1445A-241E-4F0A-9B08-D3B00BB0C5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9332" y="4174400"/>
                <a:ext cx="877089" cy="81793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Rectangle 41">
            <a:extLst>
              <a:ext uri="{FF2B5EF4-FFF2-40B4-BE49-F238E27FC236}">
                <a16:creationId xmlns:a16="http://schemas.microsoft.com/office/drawing/2014/main" id="{0376A0C9-C41C-4609-BDD4-CB9F8C97DD44}"/>
              </a:ext>
            </a:extLst>
          </p:cNvPr>
          <p:cNvSpPr/>
          <p:nvPr/>
        </p:nvSpPr>
        <p:spPr>
          <a:xfrm>
            <a:off x="6849332" y="3718716"/>
            <a:ext cx="8865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sz="1400" dirty="0">
                <a:solidFill>
                  <a:srgbClr val="000000"/>
                </a:solidFill>
                <a:ea typeface="Cambria Math" panose="02040503050406030204" pitchFamily="18" charset="0"/>
              </a:rPr>
              <a:t>Standard</a:t>
            </a:r>
          </a:p>
          <a:p>
            <a:pPr algn="ctr">
              <a:spcBef>
                <a:spcPts val="0"/>
              </a:spcBef>
            </a:pPr>
            <a:r>
              <a:rPr lang="en-US" sz="1400" dirty="0">
                <a:solidFill>
                  <a:srgbClr val="000000"/>
                </a:solidFill>
                <a:ea typeface="Cambria Math" panose="02040503050406030204" pitchFamily="18" charset="0"/>
              </a:rPr>
              <a:t>deviation</a:t>
            </a:r>
            <a:endParaRPr lang="en-US" sz="1400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D6BD4989-DE3B-46BE-B155-E53CD3401E94}"/>
              </a:ext>
            </a:extLst>
          </p:cNvPr>
          <p:cNvSpPr/>
          <p:nvPr/>
        </p:nvSpPr>
        <p:spPr>
          <a:xfrm>
            <a:off x="7820855" y="4266003"/>
            <a:ext cx="4411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solidFill>
                  <a:srgbClr val="000000"/>
                </a:solidFill>
                <a:ea typeface="Cambria Math" panose="02040503050406030204" pitchFamily="18" charset="0"/>
              </a:rPr>
              <a:t>vs.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Content Placeholder 11">
                <a:extLst>
                  <a:ext uri="{FF2B5EF4-FFF2-40B4-BE49-F238E27FC236}">
                    <a16:creationId xmlns:a16="http://schemas.microsoft.com/office/drawing/2014/main" id="{4D8F0BBF-F54D-454D-A5FD-6F753E022A0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75289" y="4174400"/>
                <a:ext cx="877089" cy="817933"/>
              </a:xfrm>
              <a:prstGeom prst="rect">
                <a:avLst/>
              </a:prstGeom>
            </p:spPr>
            <p:txBody>
              <a:bodyPr vert="horz" lIns="0" tIns="45720" rIns="0" bIns="45720" rtlCol="0">
                <a:norm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chemeClr val="tx1"/>
                  </a:buClr>
                  <a:buSzPct val="100000"/>
                  <a:buFont typeface="Calibri" panose="020F050202020403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01168" indent="0" algn="l" defTabSz="914400" rtl="0" eaLnBrk="1" latinLnBrk="0" hangingPunct="1">
                  <a:lnSpc>
                    <a:spcPct val="10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tx1"/>
                  </a:buClr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384048" indent="0" algn="l" defTabSz="914400" rtl="0" eaLnBrk="1" latinLnBrk="0" hangingPunct="1">
                  <a:lnSpc>
                    <a:spcPct val="10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tx1"/>
                  </a:buClr>
                  <a:buFont typeface="Arial" panose="020B0604020202020204" pitchFamily="34" charset="0"/>
                  <a:buNone/>
                  <a:defRPr sz="1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566928" indent="0" algn="l" defTabSz="914400" rtl="0" eaLnBrk="1" latinLnBrk="0" hangingPunct="1">
                  <a:lnSpc>
                    <a:spcPct val="10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tx1"/>
                  </a:buClr>
                  <a:buFont typeface="Arial" panose="020B0604020202020204" pitchFamily="34" charset="0"/>
                  <a:buNone/>
                  <a:defRPr sz="1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749808" indent="0" algn="l" defTabSz="914400" rtl="0" eaLnBrk="1" latinLnBrk="0" hangingPunct="1">
                  <a:lnSpc>
                    <a:spcPct val="10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tx1"/>
                  </a:buClr>
                  <a:buFont typeface="Arial" panose="020B0604020202020204" pitchFamily="34" charset="0"/>
                  <a:buNone/>
                  <a:defRPr sz="1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1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3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15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17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it-IT" sz="280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9</m:t>
                      </m:r>
                      <m:r>
                        <a:rPr lang="it-IT" sz="28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47</m:t>
                      </m:r>
                    </m:oMath>
                  </m:oMathPara>
                </a14:m>
                <a:endParaRPr lang="en-US" sz="1200" b="1" dirty="0">
                  <a:solidFill>
                    <a:schemeClr val="accent5">
                      <a:lumMod val="85000"/>
                      <a:lumOff val="15000"/>
                    </a:schemeClr>
                  </a:solidFill>
                  <a:ea typeface="Cambria Math" panose="02040503050406030204" pitchFamily="18" charset="0"/>
                </a:endParaRPr>
              </a:p>
              <a:p>
                <a:pPr algn="ctr">
                  <a:spcBef>
                    <a:spcPts val="0"/>
                  </a:spcBef>
                </a:pPr>
                <a:r>
                  <a:rPr lang="en-US" sz="1200" b="1" dirty="0">
                    <a:solidFill>
                      <a:schemeClr val="accent5">
                        <a:lumMod val="85000"/>
                        <a:lumOff val="15000"/>
                      </a:schemeClr>
                    </a:solidFill>
                    <a:ea typeface="Cambria Math" panose="02040503050406030204" pitchFamily="18" charset="0"/>
                  </a:rPr>
                  <a:t>NODES</a:t>
                </a:r>
                <a:endParaRPr lang="en-US" sz="1800" b="1" dirty="0">
                  <a:solidFill>
                    <a:schemeClr val="accent5">
                      <a:lumMod val="85000"/>
                      <a:lumOff val="15000"/>
                    </a:schemeClr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4" name="Content Placeholder 11">
                <a:extLst>
                  <a:ext uri="{FF2B5EF4-FFF2-40B4-BE49-F238E27FC236}">
                    <a16:creationId xmlns:a16="http://schemas.microsoft.com/office/drawing/2014/main" id="{4D8F0BBF-F54D-454D-A5FD-6F753E022A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5289" y="4174400"/>
                <a:ext cx="877089" cy="81793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Rectangle 44">
            <a:extLst>
              <a:ext uri="{FF2B5EF4-FFF2-40B4-BE49-F238E27FC236}">
                <a16:creationId xmlns:a16="http://schemas.microsoft.com/office/drawing/2014/main" id="{761B43C3-05FD-437C-9791-EE3A92979983}"/>
              </a:ext>
            </a:extLst>
          </p:cNvPr>
          <p:cNvSpPr/>
          <p:nvPr/>
        </p:nvSpPr>
        <p:spPr>
          <a:xfrm>
            <a:off x="8375289" y="3718716"/>
            <a:ext cx="8865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sz="1400" dirty="0">
                <a:solidFill>
                  <a:srgbClr val="000000"/>
                </a:solidFill>
                <a:ea typeface="Cambria Math" panose="02040503050406030204" pitchFamily="18" charset="0"/>
              </a:rPr>
              <a:t>Standard deviation</a:t>
            </a:r>
            <a:endParaRPr lang="en-US" sz="1400" dirty="0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C33F3D9E-C636-4122-90FA-B4CCBBA6F9A5}"/>
              </a:ext>
            </a:extLst>
          </p:cNvPr>
          <p:cNvSpPr/>
          <p:nvPr/>
        </p:nvSpPr>
        <p:spPr>
          <a:xfrm rot="17753483">
            <a:off x="5377646" y="2721706"/>
            <a:ext cx="708848" cy="1587562"/>
          </a:xfrm>
          <a:custGeom>
            <a:avLst/>
            <a:gdLst>
              <a:gd name="connsiteX0" fmla="*/ 0 w 666750"/>
              <a:gd name="connsiteY0" fmla="*/ 8234 h 427334"/>
              <a:gd name="connsiteX1" fmla="*/ 514350 w 666750"/>
              <a:gd name="connsiteY1" fmla="*/ 55859 h 427334"/>
              <a:gd name="connsiteX2" fmla="*/ 666750 w 666750"/>
              <a:gd name="connsiteY2" fmla="*/ 427334 h 427334"/>
              <a:gd name="connsiteX0" fmla="*/ 0 w 666750"/>
              <a:gd name="connsiteY0" fmla="*/ 455 h 419555"/>
              <a:gd name="connsiteX1" fmla="*/ 267055 w 666750"/>
              <a:gd name="connsiteY1" fmla="*/ 254748 h 419555"/>
              <a:gd name="connsiteX2" fmla="*/ 666750 w 666750"/>
              <a:gd name="connsiteY2" fmla="*/ 419555 h 419555"/>
              <a:gd name="connsiteX0" fmla="*/ 0 w 666750"/>
              <a:gd name="connsiteY0" fmla="*/ 0 h 419100"/>
              <a:gd name="connsiteX1" fmla="*/ 666750 w 666750"/>
              <a:gd name="connsiteY1" fmla="*/ 419100 h 419100"/>
              <a:gd name="connsiteX0" fmla="*/ 0 w 666750"/>
              <a:gd name="connsiteY0" fmla="*/ 0 h 419100"/>
              <a:gd name="connsiteX1" fmla="*/ 666750 w 666750"/>
              <a:gd name="connsiteY1" fmla="*/ 419100 h 419100"/>
              <a:gd name="connsiteX0" fmla="*/ 0 w 666750"/>
              <a:gd name="connsiteY0" fmla="*/ 0 h 419100"/>
              <a:gd name="connsiteX1" fmla="*/ 666750 w 666750"/>
              <a:gd name="connsiteY1" fmla="*/ 419100 h 419100"/>
              <a:gd name="connsiteX0" fmla="*/ 0 w 666750"/>
              <a:gd name="connsiteY0" fmla="*/ 0 h 419100"/>
              <a:gd name="connsiteX1" fmla="*/ 666750 w 666750"/>
              <a:gd name="connsiteY1" fmla="*/ 419100 h 419100"/>
              <a:gd name="connsiteX0" fmla="*/ 0 w 666750"/>
              <a:gd name="connsiteY0" fmla="*/ 0 h 419100"/>
              <a:gd name="connsiteX1" fmla="*/ 666750 w 666750"/>
              <a:gd name="connsiteY1" fmla="*/ 419100 h 419100"/>
              <a:gd name="connsiteX0" fmla="*/ 0 w 412965"/>
              <a:gd name="connsiteY0" fmla="*/ 0 h 494126"/>
              <a:gd name="connsiteX1" fmla="*/ 412965 w 412965"/>
              <a:gd name="connsiteY1" fmla="*/ 494126 h 494126"/>
              <a:gd name="connsiteX0" fmla="*/ 0 w 412965"/>
              <a:gd name="connsiteY0" fmla="*/ 0 h 494126"/>
              <a:gd name="connsiteX1" fmla="*/ 412965 w 412965"/>
              <a:gd name="connsiteY1" fmla="*/ 494126 h 494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12965" h="494126">
                <a:moveTo>
                  <a:pt x="0" y="0"/>
                </a:moveTo>
                <a:cubicBezTo>
                  <a:pt x="288304" y="294649"/>
                  <a:pt x="284643" y="294537"/>
                  <a:pt x="412965" y="494126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Content Placeholder 11">
                <a:extLst>
                  <a:ext uri="{FF2B5EF4-FFF2-40B4-BE49-F238E27FC236}">
                    <a16:creationId xmlns:a16="http://schemas.microsoft.com/office/drawing/2014/main" id="{EA014DC1-990E-48C1-A08F-B35287122B1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11213" y="4827367"/>
                <a:ext cx="1249961" cy="422978"/>
              </a:xfrm>
              <a:prstGeom prst="rect">
                <a:avLst/>
              </a:prstGeom>
            </p:spPr>
            <p:txBody>
              <a:bodyPr vert="horz" lIns="0" tIns="45720" rIns="0" bIns="45720" rtlCol="0">
                <a:norm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chemeClr val="tx1"/>
                  </a:buClr>
                  <a:buSzPct val="100000"/>
                  <a:buFont typeface="Calibri" panose="020F050202020403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01168" indent="0" algn="l" defTabSz="914400" rtl="0" eaLnBrk="1" latinLnBrk="0" hangingPunct="1">
                  <a:lnSpc>
                    <a:spcPct val="10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tx1"/>
                  </a:buClr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384048" indent="0" algn="l" defTabSz="914400" rtl="0" eaLnBrk="1" latinLnBrk="0" hangingPunct="1">
                  <a:lnSpc>
                    <a:spcPct val="10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tx1"/>
                  </a:buClr>
                  <a:buFont typeface="Arial" panose="020B0604020202020204" pitchFamily="34" charset="0"/>
                  <a:buNone/>
                  <a:defRPr sz="1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566928" indent="0" algn="l" defTabSz="914400" rtl="0" eaLnBrk="1" latinLnBrk="0" hangingPunct="1">
                  <a:lnSpc>
                    <a:spcPct val="10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tx1"/>
                  </a:buClr>
                  <a:buFont typeface="Arial" panose="020B0604020202020204" pitchFamily="34" charset="0"/>
                  <a:buNone/>
                  <a:defRPr sz="1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749808" indent="0" algn="l" defTabSz="914400" rtl="0" eaLnBrk="1" latinLnBrk="0" hangingPunct="1">
                  <a:lnSpc>
                    <a:spcPct val="10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tx1"/>
                  </a:buClr>
                  <a:buFont typeface="Arial" panose="020B0604020202020204" pitchFamily="34" charset="0"/>
                  <a:buNone/>
                  <a:defRPr sz="1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1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3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15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17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spcBef>
                    <a:spcPts val="0"/>
                  </a:spcBef>
                </a:pPr>
                <a14:m>
                  <m:oMath xmlns:m="http://schemas.openxmlformats.org/officeDocument/2006/math">
                    <m:r>
                      <a:rPr lang="it-IT" sz="1800" b="0" i="1" smtClean="0">
                        <a:solidFill>
                          <a:srgbClr val="40404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(6</m:t>
                    </m:r>
                  </m:oMath>
                </a14:m>
                <a:r>
                  <a:rPr lang="it-IT" sz="1800" b="0" dirty="0">
                    <a:solidFill>
                      <a:srgbClr val="404040"/>
                    </a:solidFill>
                    <a:ea typeface="Cambria Math" panose="02040503050406030204" pitchFamily="18" charset="0"/>
                  </a:rPr>
                  <a:t>x slower)</a:t>
                </a:r>
              </a:p>
            </p:txBody>
          </p:sp>
        </mc:Choice>
        <mc:Fallback xmlns="">
          <p:sp>
            <p:nvSpPr>
              <p:cNvPr id="47" name="Content Placeholder 11">
                <a:extLst>
                  <a:ext uri="{FF2B5EF4-FFF2-40B4-BE49-F238E27FC236}">
                    <a16:creationId xmlns:a16="http://schemas.microsoft.com/office/drawing/2014/main" id="{EA014DC1-990E-48C1-A08F-B35287122B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1213" y="4827367"/>
                <a:ext cx="1249961" cy="422978"/>
              </a:xfrm>
              <a:prstGeom prst="rect">
                <a:avLst/>
              </a:prstGeom>
              <a:blipFill>
                <a:blip r:embed="rId9"/>
                <a:stretch>
                  <a:fillRect l="-3902" t="-8696" r="-5854" b="-101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98076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F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55BA9AC8-EA60-644D-9DDA-B76203EA1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>
                <a:solidFill>
                  <a:srgbClr val="404040"/>
                </a:solidFill>
              </a:rPr>
              <a:t>CONCLUSIONS</a:t>
            </a: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8E7591AD-81F4-2E45-AE36-F4DA40C190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31212" y="1216403"/>
            <a:ext cx="5036245" cy="5007721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1800" dirty="0"/>
              <a:t>Our findings seem to suggest that:</a:t>
            </a:r>
          </a:p>
          <a:p>
            <a:pPr marL="0" indent="0">
              <a:buNone/>
            </a:pPr>
            <a:endParaRPr lang="en-US" sz="10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200" dirty="0"/>
              <a:t>TZ can be </a:t>
            </a:r>
            <a:r>
              <a:rPr lang="en-US" sz="2200" b="1" dirty="0"/>
              <a:t>optimized </a:t>
            </a:r>
            <a:r>
              <a:rPr lang="en-US" sz="2200" dirty="0"/>
              <a:t>for Internet-like graphs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2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200" dirty="0"/>
              <a:t>TZ can </a:t>
            </a:r>
            <a:r>
              <a:rPr lang="en-US" sz="2200" b="1" dirty="0"/>
              <a:t>efficiently support </a:t>
            </a:r>
            <a:r>
              <a:rPr lang="en-US" sz="2200" dirty="0"/>
              <a:t>dynamic topologies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2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200" dirty="0"/>
              <a:t>The communication cost of the typical failure in the AS graph is </a:t>
            </a:r>
            <a:r>
              <a:rPr lang="en-US" sz="2200" b="1" dirty="0"/>
              <a:t>lower</a:t>
            </a:r>
            <a:r>
              <a:rPr lang="en-US" sz="2200" dirty="0"/>
              <a:t> than the average random one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445AE65-42B4-4618-8BF3-0137A252A2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2000" noProof="0" smtClean="0"/>
              <a:t>23</a:t>
            </a:fld>
            <a:endParaRPr lang="en-US" sz="2000" noProof="0" dirty="0"/>
          </a:p>
        </p:txBody>
      </p:sp>
    </p:spTree>
    <p:extLst>
      <p:ext uri="{BB962C8B-B14F-4D97-AF65-F5344CB8AC3E}">
        <p14:creationId xmlns:p14="http://schemas.microsoft.com/office/powerpoint/2010/main" val="33576813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F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55BA9AC8-EA60-644D-9DDA-B76203EA1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>
                <a:solidFill>
                  <a:srgbClr val="404040"/>
                </a:solidFill>
              </a:rPr>
              <a:t>VALIDITY</a:t>
            </a: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8E7591AD-81F4-2E45-AE36-F4DA40C190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713403" y="1216403"/>
            <a:ext cx="5871864" cy="5007721"/>
          </a:xfrm>
        </p:spPr>
        <p:txBody>
          <a:bodyPr anchor="t">
            <a:normAutofit/>
          </a:bodyPr>
          <a:lstStyle/>
          <a:p>
            <a:pPr mar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accent5"/>
                </a:solidFill>
              </a:rPr>
              <a:t>We mostly refer to AS graph </a:t>
            </a:r>
          </a:p>
          <a:p>
            <a:pPr mar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accent5"/>
                </a:solidFill>
              </a:rPr>
              <a:t>data for </a:t>
            </a:r>
            <a:r>
              <a:rPr lang="en-US" sz="1800" b="1" dirty="0">
                <a:solidFill>
                  <a:schemeClr val="accent5"/>
                </a:solidFill>
              </a:rPr>
              <a:t>March 2020</a:t>
            </a:r>
          </a:p>
          <a:p>
            <a:pPr marL="0" indent="0" algn="ctr">
              <a:spcBef>
                <a:spcPts val="0"/>
              </a:spcBef>
              <a:spcAft>
                <a:spcPts val="0"/>
              </a:spcAft>
              <a:buNone/>
            </a:pPr>
            <a:endParaRPr lang="en-US" sz="2200" b="1" dirty="0">
              <a:solidFill>
                <a:schemeClr val="accent5"/>
              </a:solidFill>
            </a:endParaRPr>
          </a:p>
          <a:p>
            <a:pPr marL="0" indent="0" algn="ctr">
              <a:spcBef>
                <a:spcPts val="0"/>
              </a:spcBef>
              <a:spcAft>
                <a:spcPts val="0"/>
              </a:spcAft>
              <a:buNone/>
            </a:pPr>
            <a:endParaRPr lang="en-US" sz="2200" b="1" dirty="0">
              <a:solidFill>
                <a:schemeClr val="accent5"/>
              </a:solidFill>
            </a:endParaRPr>
          </a:p>
          <a:p>
            <a:pPr mar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accent5"/>
                </a:solidFill>
              </a:rPr>
              <a:t>Can these results </a:t>
            </a:r>
            <a:r>
              <a:rPr lang="en-US" sz="2800" b="1" dirty="0">
                <a:solidFill>
                  <a:schemeClr val="accent5"/>
                </a:solidFill>
              </a:rPr>
              <a:t>be generalized?</a:t>
            </a:r>
          </a:p>
          <a:p>
            <a:pPr marL="0" indent="0" algn="ctr">
              <a:spcBef>
                <a:spcPts val="0"/>
              </a:spcBef>
              <a:spcAft>
                <a:spcPts val="0"/>
              </a:spcAft>
              <a:buNone/>
            </a:pPr>
            <a:endParaRPr lang="en-US" sz="2400" b="1" dirty="0">
              <a:solidFill>
                <a:schemeClr val="accent5"/>
              </a:solidFill>
            </a:endParaRPr>
          </a:p>
          <a:p>
            <a:pPr marL="0" indent="0" algn="ctr">
              <a:spcBef>
                <a:spcPts val="0"/>
              </a:spcBef>
              <a:spcAft>
                <a:spcPts val="0"/>
              </a:spcAft>
              <a:buNone/>
            </a:pPr>
            <a:endParaRPr lang="en-US" sz="2400" b="1" dirty="0">
              <a:solidFill>
                <a:schemeClr val="accent5"/>
              </a:solidFill>
            </a:endParaRPr>
          </a:p>
          <a:p>
            <a:pPr mar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accent5"/>
                </a:solidFill>
              </a:rPr>
              <a:t>We have inspected its evolution</a:t>
            </a:r>
          </a:p>
          <a:p>
            <a:pPr mar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accent5"/>
                </a:solidFill>
              </a:rPr>
              <a:t>in the last </a:t>
            </a:r>
            <a:r>
              <a:rPr lang="en-US" sz="1800" b="1" dirty="0">
                <a:solidFill>
                  <a:schemeClr val="accent5"/>
                </a:solidFill>
              </a:rPr>
              <a:t>5 years</a:t>
            </a:r>
          </a:p>
          <a:p>
            <a:pPr marL="0" indent="0" algn="ctr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solidFill>
                <a:schemeClr val="accent5"/>
              </a:solidFill>
            </a:endParaRPr>
          </a:p>
          <a:p>
            <a:pPr mar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accent5"/>
                </a:solidFill>
              </a:rPr>
              <a:t>Many of AS graph </a:t>
            </a:r>
            <a:r>
              <a:rPr lang="en-US" sz="1800" b="1" dirty="0">
                <a:solidFill>
                  <a:schemeClr val="accent5"/>
                </a:solidFill>
              </a:rPr>
              <a:t>properties</a:t>
            </a:r>
            <a:r>
              <a:rPr lang="en-US" sz="1800" dirty="0">
                <a:solidFill>
                  <a:schemeClr val="accent5"/>
                </a:solidFill>
              </a:rPr>
              <a:t> did </a:t>
            </a:r>
            <a:r>
              <a:rPr lang="en-US" sz="1800" b="1" dirty="0">
                <a:solidFill>
                  <a:schemeClr val="accent5"/>
                </a:solidFill>
              </a:rPr>
              <a:t>not</a:t>
            </a:r>
            <a:r>
              <a:rPr lang="en-US" sz="1800" dirty="0">
                <a:solidFill>
                  <a:schemeClr val="accent5"/>
                </a:solidFill>
              </a:rPr>
              <a:t> change</a:t>
            </a:r>
          </a:p>
          <a:p>
            <a:pPr mar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accent5"/>
                </a:solidFill>
              </a:rPr>
              <a:t>(e.g. scale-free nature)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445AE65-42B4-4618-8BF3-0137A252A2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2000" noProof="0" smtClean="0"/>
              <a:t>24</a:t>
            </a:fld>
            <a:endParaRPr lang="en-US" sz="2000" noProof="0" dirty="0"/>
          </a:p>
        </p:txBody>
      </p:sp>
    </p:spTree>
    <p:extLst>
      <p:ext uri="{BB962C8B-B14F-4D97-AF65-F5344CB8AC3E}">
        <p14:creationId xmlns:p14="http://schemas.microsoft.com/office/powerpoint/2010/main" val="40060843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3615D10-245B-4A66-9753-C4DE45AAA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E368007-9F06-4AEC-8ECE-BC965983F17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910E584-A70E-4DE3-BE98-B773DEC7F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noProof="0" smtClean="0"/>
              <a:t>25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9193158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146065-5C94-4D0A-A2C2-3CC52185D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CC92FF-76E3-4DCA-A852-8B5378D620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37315" y="633875"/>
            <a:ext cx="6919686" cy="559025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[1] A. </a:t>
            </a:r>
            <a:r>
              <a:rPr lang="en-US" dirty="0" err="1"/>
              <a:t>Broido</a:t>
            </a:r>
            <a:r>
              <a:rPr lang="en-US" dirty="0"/>
              <a:t>, E. Nemeth, and kc </a:t>
            </a:r>
            <a:r>
              <a:rPr lang="en-US" dirty="0" err="1"/>
              <a:t>claﬀy</a:t>
            </a:r>
            <a:r>
              <a:rPr lang="en-US" dirty="0"/>
              <a:t>. Internet expansion, reﬁnement, and churn. European Transactions on Telecommunications, 13(1):33–51, 2002. </a:t>
            </a:r>
          </a:p>
          <a:p>
            <a:pPr marL="0" indent="0">
              <a:buNone/>
            </a:pPr>
            <a:r>
              <a:rPr lang="en-US" dirty="0"/>
              <a:t>[2] D. </a:t>
            </a:r>
            <a:r>
              <a:rPr lang="en-US" dirty="0" err="1"/>
              <a:t>Krioukov</a:t>
            </a:r>
            <a:r>
              <a:rPr lang="en-US" dirty="0"/>
              <a:t>, kc </a:t>
            </a:r>
            <a:r>
              <a:rPr lang="en-US" dirty="0" err="1"/>
              <a:t>claffy</a:t>
            </a:r>
            <a:r>
              <a:rPr lang="en-US" dirty="0"/>
              <a:t>, K. Fall and A. Brady. On Compact Routing for the Internet: </a:t>
            </a:r>
            <a:r>
              <a:rPr lang="en-US" dirty="0">
                <a:hlinkClick r:id="rId2"/>
              </a:rPr>
              <a:t>https://arxiv.org</a:t>
            </a:r>
            <a:r>
              <a:rPr lang="en-US" dirty="0"/>
              <a:t> /abs/0708.2309</a:t>
            </a:r>
          </a:p>
          <a:p>
            <a:pPr marL="0" indent="0">
              <a:buNone/>
            </a:pPr>
            <a:r>
              <a:rPr lang="en-US" dirty="0"/>
              <a:t>[3] Mikkel </a:t>
            </a:r>
            <a:r>
              <a:rPr lang="en-US" dirty="0" err="1"/>
              <a:t>Thorup</a:t>
            </a:r>
            <a:r>
              <a:rPr lang="en-US" dirty="0"/>
              <a:t> and Uri Zwick. 2001. Compact routing schemes.</a:t>
            </a:r>
            <a:r>
              <a:rPr lang="en-US" i="1" dirty="0"/>
              <a:t> In Proceedings of the thirteenth annual ACM symposium on Parallel algorithms and architectures (SPAA ’01). Association for Computing Machinery, New York, NY, USA, 1–10. </a:t>
            </a:r>
            <a:r>
              <a:rPr lang="en-US" i="1" dirty="0" err="1"/>
              <a:t>DOI:https</a:t>
            </a:r>
            <a:r>
              <a:rPr lang="en-US" i="1" dirty="0"/>
              <a:t>://doi.org/10.1145/378580.378581</a:t>
            </a:r>
          </a:p>
          <a:p>
            <a:pPr marL="0" indent="0">
              <a:buNone/>
            </a:pPr>
            <a:r>
              <a:rPr lang="en-US" dirty="0"/>
              <a:t>[4] https://asrank.caida.org</a:t>
            </a:r>
          </a:p>
          <a:p>
            <a:pPr marL="0" indent="0">
              <a:buNone/>
            </a:pPr>
            <a:r>
              <a:rPr lang="en-US" dirty="0"/>
              <a:t>[5] C. </a:t>
            </a:r>
            <a:r>
              <a:rPr lang="en-US" dirty="0" err="1"/>
              <a:t>Labovitz</a:t>
            </a:r>
            <a:r>
              <a:rPr lang="en-US" dirty="0"/>
              <a:t>, A. Ahuja, A. Bose, and F. </a:t>
            </a:r>
            <a:r>
              <a:rPr lang="en-US" dirty="0" err="1"/>
              <a:t>Jahanian</a:t>
            </a:r>
            <a:r>
              <a:rPr lang="en-US" dirty="0"/>
              <a:t>. Delayed Internet routing convergence. Transactions on Networking, 9(3), 2001</a:t>
            </a:r>
          </a:p>
          <a:p>
            <a:pPr marL="0" indent="0">
              <a:buNone/>
            </a:pPr>
            <a:r>
              <a:rPr lang="en-US" dirty="0"/>
              <a:t>[6] </a:t>
            </a:r>
            <a:r>
              <a:rPr lang="en-US" dirty="0" err="1"/>
              <a:t>Lixin</a:t>
            </a:r>
            <a:r>
              <a:rPr lang="en-US" dirty="0"/>
              <a:t> Gao and J. Rexford, "Stable Internet routing without global coordination," in </a:t>
            </a:r>
            <a:r>
              <a:rPr lang="en-US" i="1" dirty="0"/>
              <a:t>IEEE/ACM Transactions on Networking</a:t>
            </a:r>
            <a:r>
              <a:rPr lang="en-US" dirty="0"/>
              <a:t>, vol. 9, no. 6, pp. 681-692, Dec. 2001, </a:t>
            </a:r>
            <a:r>
              <a:rPr lang="en-US" dirty="0" err="1"/>
              <a:t>doi</a:t>
            </a:r>
            <a:r>
              <a:rPr lang="en-US" dirty="0"/>
              <a:t>: 10.1109/90.974523.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B06767-0A98-409A-8F15-2F2D27FCDA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noProof="0" smtClean="0"/>
              <a:t>26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9290668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BDEDD91-A1CE-49CF-A9F5-594E370725A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COMPLEMENTARY MATERIAL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ACFC02CB-04D8-4E37-A552-456B1C0FCD8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1A6E553-446F-4C4D-B6B4-416758ADF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noProof="0" smtClean="0"/>
              <a:t>27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769430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900900CD-B943-934F-857F-30AA913FE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cap="none" dirty="0"/>
              <a:t>TZ for routing</a:t>
            </a:r>
            <a:br>
              <a:rPr lang="en-US" sz="1800" cap="none" dirty="0"/>
            </a:br>
            <a:r>
              <a:rPr lang="en-US" cap="none" dirty="0"/>
              <a:t>Link failure: Witnesses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2A09EEBC-5E2C-D240-A5D6-6952B8392E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95691" y="2532806"/>
            <a:ext cx="4345602" cy="401074"/>
          </a:xfrm>
        </p:spPr>
        <p:txBody>
          <a:bodyPr>
            <a:normAutofit/>
          </a:bodyPr>
          <a:lstStyle/>
          <a:p>
            <a:pPr algn="ctr">
              <a:spcBef>
                <a:spcPts val="0"/>
              </a:spcBef>
            </a:pPr>
            <a:r>
              <a:rPr lang="en-US" sz="2000" dirty="0"/>
              <a:t>Each node knew the </a:t>
            </a:r>
            <a:r>
              <a:rPr lang="en-US" sz="2000" b="1" dirty="0"/>
              <a:t>route </a:t>
            </a:r>
            <a:r>
              <a:rPr lang="en-US" sz="2000" dirty="0"/>
              <a:t>to: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942B7415-BF07-438D-B68E-97BF2ACDC5E6}"/>
                  </a:ext>
                </a:extLst>
              </p:cNvPr>
              <p:cNvSpPr/>
              <p:nvPr/>
            </p:nvSpPr>
            <p:spPr>
              <a:xfrm>
                <a:off x="1195754" y="6272806"/>
                <a:ext cx="1393971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it-IT" sz="800" b="1" dirty="0"/>
                  <a:t>NOTA BENE</a:t>
                </a:r>
              </a:p>
              <a:p>
                <a:r>
                  <a:rPr lang="it-IT" sz="800" dirty="0"/>
                  <a:t>In the following, I use </a:t>
                </a:r>
                <a14:m>
                  <m:oMath xmlns:m="http://schemas.openxmlformats.org/officeDocument/2006/math">
                    <m:r>
                      <a:rPr lang="it-IT" sz="800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it-IT" sz="800" i="1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endParaRPr lang="en-US" sz="800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942B7415-BF07-438D-B68E-97BF2ACDC5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5754" y="6272806"/>
                <a:ext cx="1393971" cy="338554"/>
              </a:xfrm>
              <a:prstGeom prst="rect">
                <a:avLst/>
              </a:prstGeom>
              <a:blipFill>
                <a:blip r:embed="rId3"/>
                <a:stretch>
                  <a:fillRect b="-53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A6E340AD-4231-4D78-8FA1-F7BFAEE84A97}"/>
              </a:ext>
            </a:extLst>
          </p:cNvPr>
          <p:cNvSpPr/>
          <p:nvPr/>
        </p:nvSpPr>
        <p:spPr>
          <a:xfrm>
            <a:off x="1295691" y="2131732"/>
            <a:ext cx="4345602" cy="3681239"/>
          </a:xfrm>
          <a:prstGeom prst="roundRect">
            <a:avLst>
              <a:gd name="adj" fmla="val 1395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5DC14BF-9F7B-429A-BC33-08ED65380FF1}"/>
              </a:ext>
            </a:extLst>
          </p:cNvPr>
          <p:cNvSpPr txBox="1"/>
          <p:nvPr/>
        </p:nvSpPr>
        <p:spPr>
          <a:xfrm>
            <a:off x="1295691" y="2140600"/>
            <a:ext cx="8018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BEFORE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44AF060-A08C-47FD-9CFC-2116EA287309}"/>
              </a:ext>
            </a:extLst>
          </p:cNvPr>
          <p:cNvGrpSpPr/>
          <p:nvPr/>
        </p:nvGrpSpPr>
        <p:grpSpPr>
          <a:xfrm>
            <a:off x="1540847" y="3068158"/>
            <a:ext cx="1048878" cy="1235166"/>
            <a:chOff x="1778612" y="2907607"/>
            <a:chExt cx="677527" cy="797862"/>
          </a:xfrm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096B295D-2043-47FF-908D-81896BE3CA36}"/>
                </a:ext>
              </a:extLst>
            </p:cNvPr>
            <p:cNvSpPr/>
            <p:nvPr/>
          </p:nvSpPr>
          <p:spPr>
            <a:xfrm>
              <a:off x="1778612" y="3143494"/>
              <a:ext cx="637803" cy="561975"/>
            </a:xfrm>
            <a:custGeom>
              <a:avLst/>
              <a:gdLst>
                <a:gd name="connsiteX0" fmla="*/ 637804 w 637803"/>
                <a:gd name="connsiteY0" fmla="*/ 202235 h 561975"/>
                <a:gd name="connsiteX1" fmla="*/ 384153 w 637803"/>
                <a:gd name="connsiteY1" fmla="*/ 81572 h 561975"/>
                <a:gd name="connsiteX2" fmla="*/ 370932 w 637803"/>
                <a:gd name="connsiteY2" fmla="*/ 82077 h 561975"/>
                <a:gd name="connsiteX3" fmla="*/ 235039 w 637803"/>
                <a:gd name="connsiteY3" fmla="*/ 0 h 561975"/>
                <a:gd name="connsiteX4" fmla="*/ 253822 w 637803"/>
                <a:gd name="connsiteY4" fmla="*/ 108871 h 561975"/>
                <a:gd name="connsiteX5" fmla="*/ 123053 w 637803"/>
                <a:gd name="connsiteY5" fmla="*/ 211893 h 561975"/>
                <a:gd name="connsiteX6" fmla="*/ 0 w 637803"/>
                <a:gd name="connsiteY6" fmla="*/ 131445 h 561975"/>
                <a:gd name="connsiteX7" fmla="*/ 28004 w 637803"/>
                <a:gd name="connsiteY7" fmla="*/ 280988 h 561975"/>
                <a:gd name="connsiteX8" fmla="*/ 0 w 637803"/>
                <a:gd name="connsiteY8" fmla="*/ 430530 h 561975"/>
                <a:gd name="connsiteX9" fmla="*/ 123053 w 637803"/>
                <a:gd name="connsiteY9" fmla="*/ 350063 h 561975"/>
                <a:gd name="connsiteX10" fmla="*/ 253813 w 637803"/>
                <a:gd name="connsiteY10" fmla="*/ 453104 h 561975"/>
                <a:gd name="connsiteX11" fmla="*/ 235039 w 637803"/>
                <a:gd name="connsiteY11" fmla="*/ 561975 h 561975"/>
                <a:gd name="connsiteX12" fmla="*/ 370942 w 637803"/>
                <a:gd name="connsiteY12" fmla="*/ 479898 h 561975"/>
                <a:gd name="connsiteX13" fmla="*/ 384162 w 637803"/>
                <a:gd name="connsiteY13" fmla="*/ 480403 h 561975"/>
                <a:gd name="connsiteX14" fmla="*/ 627726 w 637803"/>
                <a:gd name="connsiteY14" fmla="*/ 371294 h 561975"/>
                <a:gd name="connsiteX15" fmla="*/ 514350 w 637803"/>
                <a:gd name="connsiteY15" fmla="*/ 285750 h 561975"/>
                <a:gd name="connsiteX16" fmla="*/ 500062 w 637803"/>
                <a:gd name="connsiteY16" fmla="*/ 213760 h 561975"/>
                <a:gd name="connsiteX17" fmla="*/ 485775 w 637803"/>
                <a:gd name="connsiteY17" fmla="*/ 199473 h 561975"/>
                <a:gd name="connsiteX18" fmla="*/ 500062 w 637803"/>
                <a:gd name="connsiteY18" fmla="*/ 185185 h 561975"/>
                <a:gd name="connsiteX19" fmla="*/ 514350 w 637803"/>
                <a:gd name="connsiteY19" fmla="*/ 199473 h 561975"/>
                <a:gd name="connsiteX20" fmla="*/ 500062 w 637803"/>
                <a:gd name="connsiteY20" fmla="*/ 213760 h 561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37803" h="561975">
                  <a:moveTo>
                    <a:pt x="637804" y="202235"/>
                  </a:moveTo>
                  <a:cubicBezTo>
                    <a:pt x="575716" y="125898"/>
                    <a:pt x="482552" y="81579"/>
                    <a:pt x="384153" y="81572"/>
                  </a:cubicBezTo>
                  <a:cubicBezTo>
                    <a:pt x="379705" y="81572"/>
                    <a:pt x="375333" y="81905"/>
                    <a:pt x="370932" y="82077"/>
                  </a:cubicBezTo>
                  <a:lnTo>
                    <a:pt x="235039" y="0"/>
                  </a:lnTo>
                  <a:cubicBezTo>
                    <a:pt x="236092" y="36999"/>
                    <a:pt x="242417" y="73658"/>
                    <a:pt x="253822" y="108871"/>
                  </a:cubicBezTo>
                  <a:cubicBezTo>
                    <a:pt x="202141" y="131464"/>
                    <a:pt x="157116" y="166935"/>
                    <a:pt x="123053" y="211893"/>
                  </a:cubicBezTo>
                  <a:lnTo>
                    <a:pt x="0" y="131445"/>
                  </a:lnTo>
                  <a:cubicBezTo>
                    <a:pt x="0" y="190205"/>
                    <a:pt x="28004" y="280988"/>
                    <a:pt x="28004" y="280988"/>
                  </a:cubicBezTo>
                  <a:cubicBezTo>
                    <a:pt x="28004" y="280988"/>
                    <a:pt x="0" y="371789"/>
                    <a:pt x="0" y="430530"/>
                  </a:cubicBezTo>
                  <a:lnTo>
                    <a:pt x="123053" y="350063"/>
                  </a:lnTo>
                  <a:cubicBezTo>
                    <a:pt x="157111" y="395027"/>
                    <a:pt x="202132" y="430504"/>
                    <a:pt x="253813" y="453104"/>
                  </a:cubicBezTo>
                  <a:cubicBezTo>
                    <a:pt x="242410" y="488317"/>
                    <a:pt x="236089" y="524977"/>
                    <a:pt x="235039" y="561975"/>
                  </a:cubicBezTo>
                  <a:lnTo>
                    <a:pt x="370942" y="479898"/>
                  </a:lnTo>
                  <a:cubicBezTo>
                    <a:pt x="375342" y="480070"/>
                    <a:pt x="379714" y="480403"/>
                    <a:pt x="384162" y="480403"/>
                  </a:cubicBezTo>
                  <a:cubicBezTo>
                    <a:pt x="477185" y="480386"/>
                    <a:pt x="565785" y="440695"/>
                    <a:pt x="627726" y="371294"/>
                  </a:cubicBezTo>
                  <a:lnTo>
                    <a:pt x="514350" y="285750"/>
                  </a:lnTo>
                  <a:close/>
                  <a:moveTo>
                    <a:pt x="500062" y="213760"/>
                  </a:moveTo>
                  <a:cubicBezTo>
                    <a:pt x="492172" y="213760"/>
                    <a:pt x="485775" y="207363"/>
                    <a:pt x="485775" y="199473"/>
                  </a:cubicBezTo>
                  <a:cubicBezTo>
                    <a:pt x="485775" y="191582"/>
                    <a:pt x="492172" y="185185"/>
                    <a:pt x="500062" y="185185"/>
                  </a:cubicBezTo>
                  <a:cubicBezTo>
                    <a:pt x="507953" y="185185"/>
                    <a:pt x="514350" y="191582"/>
                    <a:pt x="514350" y="199473"/>
                  </a:cubicBezTo>
                  <a:cubicBezTo>
                    <a:pt x="514350" y="207363"/>
                    <a:pt x="507953" y="213760"/>
                    <a:pt x="500062" y="21376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pic>
          <p:nvPicPr>
            <p:cNvPr id="35" name="Graphic 34" descr="Crown">
              <a:extLst>
                <a:ext uri="{FF2B5EF4-FFF2-40B4-BE49-F238E27FC236}">
                  <a16:creationId xmlns:a16="http://schemas.microsoft.com/office/drawing/2014/main" id="{96CAAAD3-5E38-444B-9BF7-8DA0584F14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970058">
              <a:off x="2062367" y="2907607"/>
              <a:ext cx="393772" cy="393772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9348F49-4B36-497B-B9C0-E47A42478C72}"/>
              </a:ext>
            </a:extLst>
          </p:cNvPr>
          <p:cNvGrpSpPr/>
          <p:nvPr/>
        </p:nvGrpSpPr>
        <p:grpSpPr>
          <a:xfrm>
            <a:off x="1684659" y="4378364"/>
            <a:ext cx="677527" cy="797862"/>
            <a:chOff x="1778612" y="2907607"/>
            <a:chExt cx="677527" cy="797862"/>
          </a:xfrm>
        </p:grpSpPr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1FF31373-88A8-41B7-A4A1-D5DB58727E26}"/>
                </a:ext>
              </a:extLst>
            </p:cNvPr>
            <p:cNvSpPr/>
            <p:nvPr/>
          </p:nvSpPr>
          <p:spPr>
            <a:xfrm>
              <a:off x="1778612" y="3143494"/>
              <a:ext cx="637803" cy="561975"/>
            </a:xfrm>
            <a:custGeom>
              <a:avLst/>
              <a:gdLst>
                <a:gd name="connsiteX0" fmla="*/ 637804 w 637803"/>
                <a:gd name="connsiteY0" fmla="*/ 202235 h 561975"/>
                <a:gd name="connsiteX1" fmla="*/ 384153 w 637803"/>
                <a:gd name="connsiteY1" fmla="*/ 81572 h 561975"/>
                <a:gd name="connsiteX2" fmla="*/ 370932 w 637803"/>
                <a:gd name="connsiteY2" fmla="*/ 82077 h 561975"/>
                <a:gd name="connsiteX3" fmla="*/ 235039 w 637803"/>
                <a:gd name="connsiteY3" fmla="*/ 0 h 561975"/>
                <a:gd name="connsiteX4" fmla="*/ 253822 w 637803"/>
                <a:gd name="connsiteY4" fmla="*/ 108871 h 561975"/>
                <a:gd name="connsiteX5" fmla="*/ 123053 w 637803"/>
                <a:gd name="connsiteY5" fmla="*/ 211893 h 561975"/>
                <a:gd name="connsiteX6" fmla="*/ 0 w 637803"/>
                <a:gd name="connsiteY6" fmla="*/ 131445 h 561975"/>
                <a:gd name="connsiteX7" fmla="*/ 28004 w 637803"/>
                <a:gd name="connsiteY7" fmla="*/ 280988 h 561975"/>
                <a:gd name="connsiteX8" fmla="*/ 0 w 637803"/>
                <a:gd name="connsiteY8" fmla="*/ 430530 h 561975"/>
                <a:gd name="connsiteX9" fmla="*/ 123053 w 637803"/>
                <a:gd name="connsiteY9" fmla="*/ 350063 h 561975"/>
                <a:gd name="connsiteX10" fmla="*/ 253813 w 637803"/>
                <a:gd name="connsiteY10" fmla="*/ 453104 h 561975"/>
                <a:gd name="connsiteX11" fmla="*/ 235039 w 637803"/>
                <a:gd name="connsiteY11" fmla="*/ 561975 h 561975"/>
                <a:gd name="connsiteX12" fmla="*/ 370942 w 637803"/>
                <a:gd name="connsiteY12" fmla="*/ 479898 h 561975"/>
                <a:gd name="connsiteX13" fmla="*/ 384162 w 637803"/>
                <a:gd name="connsiteY13" fmla="*/ 480403 h 561975"/>
                <a:gd name="connsiteX14" fmla="*/ 627726 w 637803"/>
                <a:gd name="connsiteY14" fmla="*/ 371294 h 561975"/>
                <a:gd name="connsiteX15" fmla="*/ 514350 w 637803"/>
                <a:gd name="connsiteY15" fmla="*/ 285750 h 561975"/>
                <a:gd name="connsiteX16" fmla="*/ 500062 w 637803"/>
                <a:gd name="connsiteY16" fmla="*/ 213760 h 561975"/>
                <a:gd name="connsiteX17" fmla="*/ 485775 w 637803"/>
                <a:gd name="connsiteY17" fmla="*/ 199473 h 561975"/>
                <a:gd name="connsiteX18" fmla="*/ 500062 w 637803"/>
                <a:gd name="connsiteY18" fmla="*/ 185185 h 561975"/>
                <a:gd name="connsiteX19" fmla="*/ 514350 w 637803"/>
                <a:gd name="connsiteY19" fmla="*/ 199473 h 561975"/>
                <a:gd name="connsiteX20" fmla="*/ 500062 w 637803"/>
                <a:gd name="connsiteY20" fmla="*/ 213760 h 561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37803" h="561975">
                  <a:moveTo>
                    <a:pt x="637804" y="202235"/>
                  </a:moveTo>
                  <a:cubicBezTo>
                    <a:pt x="575716" y="125898"/>
                    <a:pt x="482552" y="81579"/>
                    <a:pt x="384153" y="81572"/>
                  </a:cubicBezTo>
                  <a:cubicBezTo>
                    <a:pt x="379705" y="81572"/>
                    <a:pt x="375333" y="81905"/>
                    <a:pt x="370932" y="82077"/>
                  </a:cubicBezTo>
                  <a:lnTo>
                    <a:pt x="235039" y="0"/>
                  </a:lnTo>
                  <a:cubicBezTo>
                    <a:pt x="236092" y="36999"/>
                    <a:pt x="242417" y="73658"/>
                    <a:pt x="253822" y="108871"/>
                  </a:cubicBezTo>
                  <a:cubicBezTo>
                    <a:pt x="202141" y="131464"/>
                    <a:pt x="157116" y="166935"/>
                    <a:pt x="123053" y="211893"/>
                  </a:cubicBezTo>
                  <a:lnTo>
                    <a:pt x="0" y="131445"/>
                  </a:lnTo>
                  <a:cubicBezTo>
                    <a:pt x="0" y="190205"/>
                    <a:pt x="28004" y="280988"/>
                    <a:pt x="28004" y="280988"/>
                  </a:cubicBezTo>
                  <a:cubicBezTo>
                    <a:pt x="28004" y="280988"/>
                    <a:pt x="0" y="371789"/>
                    <a:pt x="0" y="430530"/>
                  </a:cubicBezTo>
                  <a:lnTo>
                    <a:pt x="123053" y="350063"/>
                  </a:lnTo>
                  <a:cubicBezTo>
                    <a:pt x="157111" y="395027"/>
                    <a:pt x="202132" y="430504"/>
                    <a:pt x="253813" y="453104"/>
                  </a:cubicBezTo>
                  <a:cubicBezTo>
                    <a:pt x="242410" y="488317"/>
                    <a:pt x="236089" y="524977"/>
                    <a:pt x="235039" y="561975"/>
                  </a:cubicBezTo>
                  <a:lnTo>
                    <a:pt x="370942" y="479898"/>
                  </a:lnTo>
                  <a:cubicBezTo>
                    <a:pt x="375342" y="480070"/>
                    <a:pt x="379714" y="480403"/>
                    <a:pt x="384162" y="480403"/>
                  </a:cubicBezTo>
                  <a:cubicBezTo>
                    <a:pt x="477185" y="480386"/>
                    <a:pt x="565785" y="440695"/>
                    <a:pt x="627726" y="371294"/>
                  </a:cubicBezTo>
                  <a:lnTo>
                    <a:pt x="514350" y="285750"/>
                  </a:lnTo>
                  <a:close/>
                  <a:moveTo>
                    <a:pt x="500062" y="213760"/>
                  </a:moveTo>
                  <a:cubicBezTo>
                    <a:pt x="492172" y="213760"/>
                    <a:pt x="485775" y="207363"/>
                    <a:pt x="485775" y="199473"/>
                  </a:cubicBezTo>
                  <a:cubicBezTo>
                    <a:pt x="485775" y="191582"/>
                    <a:pt x="492172" y="185185"/>
                    <a:pt x="500062" y="185185"/>
                  </a:cubicBezTo>
                  <a:cubicBezTo>
                    <a:pt x="507953" y="185185"/>
                    <a:pt x="514350" y="191582"/>
                    <a:pt x="514350" y="199473"/>
                  </a:cubicBezTo>
                  <a:cubicBezTo>
                    <a:pt x="514350" y="207363"/>
                    <a:pt x="507953" y="213760"/>
                    <a:pt x="500062" y="21376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pic>
          <p:nvPicPr>
            <p:cNvPr id="39" name="Graphic 38" descr="Crown">
              <a:extLst>
                <a:ext uri="{FF2B5EF4-FFF2-40B4-BE49-F238E27FC236}">
                  <a16:creationId xmlns:a16="http://schemas.microsoft.com/office/drawing/2014/main" id="{1BB4F7FF-E4A9-4452-BC37-7737ED546D2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970058">
              <a:off x="2062367" y="2907607"/>
              <a:ext cx="393772" cy="393772"/>
            </a:xfrm>
            <a:prstGeom prst="rect">
              <a:avLst/>
            </a:prstGeom>
          </p:spPr>
        </p:pic>
      </p:grpSp>
      <p:sp>
        <p:nvSpPr>
          <p:cNvPr id="43" name="Content Placeholder 11">
            <a:extLst>
              <a:ext uri="{FF2B5EF4-FFF2-40B4-BE49-F238E27FC236}">
                <a16:creationId xmlns:a16="http://schemas.microsoft.com/office/drawing/2014/main" id="{460E9223-E20A-4DBA-9CB0-C0200161518B}"/>
              </a:ext>
            </a:extLst>
          </p:cNvPr>
          <p:cNvSpPr txBox="1">
            <a:spLocks/>
          </p:cNvSpPr>
          <p:nvPr/>
        </p:nvSpPr>
        <p:spPr>
          <a:xfrm>
            <a:off x="2628164" y="3601764"/>
            <a:ext cx="3003797" cy="587681"/>
          </a:xfrm>
          <a:prstGeom prst="rect">
            <a:avLst/>
          </a:prstGeom>
        </p:spPr>
        <p:txBody>
          <a:bodyPr vert="horz" lIns="0" tIns="45720" rIns="0" bIns="45720" rtlCol="0">
            <a:normAutofit fontScale="92500" lnSpcReduction="20000"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SzPct val="100000"/>
              <a:buFont typeface="Calibri" panose="020F050202020403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0116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404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6692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4980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2000" b="1" dirty="0"/>
              <a:t>1</a:t>
            </a:r>
            <a:r>
              <a:rPr lang="en-US" sz="2000" dirty="0"/>
              <a:t> </a:t>
            </a:r>
            <a:r>
              <a:rPr lang="en-US" sz="2000" b="1" dirty="0"/>
              <a:t>top-level</a:t>
            </a:r>
            <a:r>
              <a:rPr lang="en-US" sz="2000" dirty="0"/>
              <a:t> (level-2)</a:t>
            </a:r>
          </a:p>
          <a:p>
            <a:pPr>
              <a:spcBef>
                <a:spcPts val="0"/>
              </a:spcBef>
            </a:pPr>
            <a:r>
              <a:rPr lang="en-US" sz="2000" dirty="0"/>
              <a:t>witness</a:t>
            </a:r>
          </a:p>
        </p:txBody>
      </p:sp>
      <p:sp>
        <p:nvSpPr>
          <p:cNvPr id="44" name="Content Placeholder 11">
            <a:extLst>
              <a:ext uri="{FF2B5EF4-FFF2-40B4-BE49-F238E27FC236}">
                <a16:creationId xmlns:a16="http://schemas.microsoft.com/office/drawing/2014/main" id="{B13012DA-BE11-4AEB-8036-B65D39198B2A}"/>
              </a:ext>
            </a:extLst>
          </p:cNvPr>
          <p:cNvSpPr txBox="1">
            <a:spLocks/>
          </p:cNvSpPr>
          <p:nvPr/>
        </p:nvSpPr>
        <p:spPr>
          <a:xfrm>
            <a:off x="2589725" y="4599572"/>
            <a:ext cx="3003797" cy="587681"/>
          </a:xfrm>
          <a:prstGeom prst="rect">
            <a:avLst/>
          </a:prstGeom>
        </p:spPr>
        <p:txBody>
          <a:bodyPr vert="horz" lIns="0" tIns="45720" rIns="0" bIns="45720" rtlCol="0">
            <a:normAutofit fontScale="92500" lnSpcReduction="20000"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SzPct val="100000"/>
              <a:buFont typeface="Calibri" panose="020F050202020403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0116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404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6692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4980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2000" b="1" dirty="0"/>
              <a:t>1</a:t>
            </a:r>
            <a:r>
              <a:rPr lang="en-US" sz="2000" dirty="0"/>
              <a:t> level-1</a:t>
            </a:r>
          </a:p>
          <a:p>
            <a:pPr>
              <a:spcBef>
                <a:spcPts val="0"/>
              </a:spcBef>
            </a:pPr>
            <a:r>
              <a:rPr lang="en-US" sz="2000" dirty="0"/>
              <a:t>witness</a:t>
            </a:r>
          </a:p>
        </p:txBody>
      </p:sp>
      <p:sp>
        <p:nvSpPr>
          <p:cNvPr id="45" name="Content Placeholder 11">
            <a:extLst>
              <a:ext uri="{FF2B5EF4-FFF2-40B4-BE49-F238E27FC236}">
                <a16:creationId xmlns:a16="http://schemas.microsoft.com/office/drawing/2014/main" id="{849EB437-9528-43BB-9354-43F5902B843F}"/>
              </a:ext>
            </a:extLst>
          </p:cNvPr>
          <p:cNvSpPr txBox="1">
            <a:spLocks/>
          </p:cNvSpPr>
          <p:nvPr/>
        </p:nvSpPr>
        <p:spPr>
          <a:xfrm>
            <a:off x="6408191" y="2532806"/>
            <a:ext cx="4345602" cy="401074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SzPct val="100000"/>
              <a:buFont typeface="Calibri" panose="020F050202020403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0116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404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6692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4980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0"/>
              </a:spcBef>
            </a:pPr>
            <a:r>
              <a:rPr lang="en-US" sz="2000" dirty="0"/>
              <a:t>Each node knows the </a:t>
            </a:r>
            <a:r>
              <a:rPr lang="en-US" sz="2000" b="1" dirty="0"/>
              <a:t>route </a:t>
            </a:r>
            <a:r>
              <a:rPr lang="en-US" sz="2000" dirty="0"/>
              <a:t>to: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CCAEBEDD-E756-4D5A-B2B5-D15B03269480}"/>
              </a:ext>
            </a:extLst>
          </p:cNvPr>
          <p:cNvSpPr/>
          <p:nvPr/>
        </p:nvSpPr>
        <p:spPr>
          <a:xfrm>
            <a:off x="6408191" y="2131732"/>
            <a:ext cx="4345602" cy="3681239"/>
          </a:xfrm>
          <a:prstGeom prst="roundRect">
            <a:avLst>
              <a:gd name="adj" fmla="val 1395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A01072A-9A0A-4D23-AC2C-24BCE422C2C2}"/>
              </a:ext>
            </a:extLst>
          </p:cNvPr>
          <p:cNvSpPr txBox="1"/>
          <p:nvPr/>
        </p:nvSpPr>
        <p:spPr>
          <a:xfrm>
            <a:off x="6408191" y="2140600"/>
            <a:ext cx="6832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AFTER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E487B22D-2F00-4AF1-92F0-8C1F6F49E70E}"/>
              </a:ext>
            </a:extLst>
          </p:cNvPr>
          <p:cNvGrpSpPr/>
          <p:nvPr/>
        </p:nvGrpSpPr>
        <p:grpSpPr>
          <a:xfrm>
            <a:off x="6653347" y="3068158"/>
            <a:ext cx="1048878" cy="1235166"/>
            <a:chOff x="1778612" y="2907607"/>
            <a:chExt cx="677527" cy="797862"/>
          </a:xfrm>
        </p:grpSpPr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E4F26567-EC68-4E3D-9B8F-96213B213AEC}"/>
                </a:ext>
              </a:extLst>
            </p:cNvPr>
            <p:cNvSpPr/>
            <p:nvPr/>
          </p:nvSpPr>
          <p:spPr>
            <a:xfrm>
              <a:off x="1778612" y="3143494"/>
              <a:ext cx="637803" cy="561975"/>
            </a:xfrm>
            <a:custGeom>
              <a:avLst/>
              <a:gdLst>
                <a:gd name="connsiteX0" fmla="*/ 637804 w 637803"/>
                <a:gd name="connsiteY0" fmla="*/ 202235 h 561975"/>
                <a:gd name="connsiteX1" fmla="*/ 384153 w 637803"/>
                <a:gd name="connsiteY1" fmla="*/ 81572 h 561975"/>
                <a:gd name="connsiteX2" fmla="*/ 370932 w 637803"/>
                <a:gd name="connsiteY2" fmla="*/ 82077 h 561975"/>
                <a:gd name="connsiteX3" fmla="*/ 235039 w 637803"/>
                <a:gd name="connsiteY3" fmla="*/ 0 h 561975"/>
                <a:gd name="connsiteX4" fmla="*/ 253822 w 637803"/>
                <a:gd name="connsiteY4" fmla="*/ 108871 h 561975"/>
                <a:gd name="connsiteX5" fmla="*/ 123053 w 637803"/>
                <a:gd name="connsiteY5" fmla="*/ 211893 h 561975"/>
                <a:gd name="connsiteX6" fmla="*/ 0 w 637803"/>
                <a:gd name="connsiteY6" fmla="*/ 131445 h 561975"/>
                <a:gd name="connsiteX7" fmla="*/ 28004 w 637803"/>
                <a:gd name="connsiteY7" fmla="*/ 280988 h 561975"/>
                <a:gd name="connsiteX8" fmla="*/ 0 w 637803"/>
                <a:gd name="connsiteY8" fmla="*/ 430530 h 561975"/>
                <a:gd name="connsiteX9" fmla="*/ 123053 w 637803"/>
                <a:gd name="connsiteY9" fmla="*/ 350063 h 561975"/>
                <a:gd name="connsiteX10" fmla="*/ 253813 w 637803"/>
                <a:gd name="connsiteY10" fmla="*/ 453104 h 561975"/>
                <a:gd name="connsiteX11" fmla="*/ 235039 w 637803"/>
                <a:gd name="connsiteY11" fmla="*/ 561975 h 561975"/>
                <a:gd name="connsiteX12" fmla="*/ 370942 w 637803"/>
                <a:gd name="connsiteY12" fmla="*/ 479898 h 561975"/>
                <a:gd name="connsiteX13" fmla="*/ 384162 w 637803"/>
                <a:gd name="connsiteY13" fmla="*/ 480403 h 561975"/>
                <a:gd name="connsiteX14" fmla="*/ 627726 w 637803"/>
                <a:gd name="connsiteY14" fmla="*/ 371294 h 561975"/>
                <a:gd name="connsiteX15" fmla="*/ 514350 w 637803"/>
                <a:gd name="connsiteY15" fmla="*/ 285750 h 561975"/>
                <a:gd name="connsiteX16" fmla="*/ 500062 w 637803"/>
                <a:gd name="connsiteY16" fmla="*/ 213760 h 561975"/>
                <a:gd name="connsiteX17" fmla="*/ 485775 w 637803"/>
                <a:gd name="connsiteY17" fmla="*/ 199473 h 561975"/>
                <a:gd name="connsiteX18" fmla="*/ 500062 w 637803"/>
                <a:gd name="connsiteY18" fmla="*/ 185185 h 561975"/>
                <a:gd name="connsiteX19" fmla="*/ 514350 w 637803"/>
                <a:gd name="connsiteY19" fmla="*/ 199473 h 561975"/>
                <a:gd name="connsiteX20" fmla="*/ 500062 w 637803"/>
                <a:gd name="connsiteY20" fmla="*/ 213760 h 561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37803" h="561975">
                  <a:moveTo>
                    <a:pt x="637804" y="202235"/>
                  </a:moveTo>
                  <a:cubicBezTo>
                    <a:pt x="575716" y="125898"/>
                    <a:pt x="482552" y="81579"/>
                    <a:pt x="384153" y="81572"/>
                  </a:cubicBezTo>
                  <a:cubicBezTo>
                    <a:pt x="379705" y="81572"/>
                    <a:pt x="375333" y="81905"/>
                    <a:pt x="370932" y="82077"/>
                  </a:cubicBezTo>
                  <a:lnTo>
                    <a:pt x="235039" y="0"/>
                  </a:lnTo>
                  <a:cubicBezTo>
                    <a:pt x="236092" y="36999"/>
                    <a:pt x="242417" y="73658"/>
                    <a:pt x="253822" y="108871"/>
                  </a:cubicBezTo>
                  <a:cubicBezTo>
                    <a:pt x="202141" y="131464"/>
                    <a:pt x="157116" y="166935"/>
                    <a:pt x="123053" y="211893"/>
                  </a:cubicBezTo>
                  <a:lnTo>
                    <a:pt x="0" y="131445"/>
                  </a:lnTo>
                  <a:cubicBezTo>
                    <a:pt x="0" y="190205"/>
                    <a:pt x="28004" y="280988"/>
                    <a:pt x="28004" y="280988"/>
                  </a:cubicBezTo>
                  <a:cubicBezTo>
                    <a:pt x="28004" y="280988"/>
                    <a:pt x="0" y="371789"/>
                    <a:pt x="0" y="430530"/>
                  </a:cubicBezTo>
                  <a:lnTo>
                    <a:pt x="123053" y="350063"/>
                  </a:lnTo>
                  <a:cubicBezTo>
                    <a:pt x="157111" y="395027"/>
                    <a:pt x="202132" y="430504"/>
                    <a:pt x="253813" y="453104"/>
                  </a:cubicBezTo>
                  <a:cubicBezTo>
                    <a:pt x="242410" y="488317"/>
                    <a:pt x="236089" y="524977"/>
                    <a:pt x="235039" y="561975"/>
                  </a:cubicBezTo>
                  <a:lnTo>
                    <a:pt x="370942" y="479898"/>
                  </a:lnTo>
                  <a:cubicBezTo>
                    <a:pt x="375342" y="480070"/>
                    <a:pt x="379714" y="480403"/>
                    <a:pt x="384162" y="480403"/>
                  </a:cubicBezTo>
                  <a:cubicBezTo>
                    <a:pt x="477185" y="480386"/>
                    <a:pt x="565785" y="440695"/>
                    <a:pt x="627726" y="371294"/>
                  </a:cubicBezTo>
                  <a:lnTo>
                    <a:pt x="514350" y="285750"/>
                  </a:lnTo>
                  <a:close/>
                  <a:moveTo>
                    <a:pt x="500062" y="213760"/>
                  </a:moveTo>
                  <a:cubicBezTo>
                    <a:pt x="492172" y="213760"/>
                    <a:pt x="485775" y="207363"/>
                    <a:pt x="485775" y="199473"/>
                  </a:cubicBezTo>
                  <a:cubicBezTo>
                    <a:pt x="485775" y="191582"/>
                    <a:pt x="492172" y="185185"/>
                    <a:pt x="500062" y="185185"/>
                  </a:cubicBezTo>
                  <a:cubicBezTo>
                    <a:pt x="507953" y="185185"/>
                    <a:pt x="514350" y="191582"/>
                    <a:pt x="514350" y="199473"/>
                  </a:cubicBezTo>
                  <a:cubicBezTo>
                    <a:pt x="514350" y="207363"/>
                    <a:pt x="507953" y="213760"/>
                    <a:pt x="500062" y="21376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pic>
          <p:nvPicPr>
            <p:cNvPr id="50" name="Graphic 49" descr="Crown">
              <a:extLst>
                <a:ext uri="{FF2B5EF4-FFF2-40B4-BE49-F238E27FC236}">
                  <a16:creationId xmlns:a16="http://schemas.microsoft.com/office/drawing/2014/main" id="{EB3E1498-1FC9-4CB1-B778-C1DD34A2FE5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970058">
              <a:off x="2062367" y="2907607"/>
              <a:ext cx="393772" cy="393772"/>
            </a:xfrm>
            <a:prstGeom prst="rect">
              <a:avLst/>
            </a:prstGeom>
          </p:spPr>
        </p:pic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7C0C85F0-A9AF-42CF-A66B-298F283AEA8C}"/>
              </a:ext>
            </a:extLst>
          </p:cNvPr>
          <p:cNvGrpSpPr/>
          <p:nvPr/>
        </p:nvGrpSpPr>
        <p:grpSpPr>
          <a:xfrm>
            <a:off x="6797159" y="4378364"/>
            <a:ext cx="677527" cy="797862"/>
            <a:chOff x="1778612" y="2907607"/>
            <a:chExt cx="677527" cy="797862"/>
          </a:xfrm>
        </p:grpSpPr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5D154EA8-5C90-4677-BE00-9A855A7AA7C1}"/>
                </a:ext>
              </a:extLst>
            </p:cNvPr>
            <p:cNvSpPr/>
            <p:nvPr/>
          </p:nvSpPr>
          <p:spPr>
            <a:xfrm>
              <a:off x="1778612" y="3143494"/>
              <a:ext cx="637803" cy="561975"/>
            </a:xfrm>
            <a:custGeom>
              <a:avLst/>
              <a:gdLst>
                <a:gd name="connsiteX0" fmla="*/ 637804 w 637803"/>
                <a:gd name="connsiteY0" fmla="*/ 202235 h 561975"/>
                <a:gd name="connsiteX1" fmla="*/ 384153 w 637803"/>
                <a:gd name="connsiteY1" fmla="*/ 81572 h 561975"/>
                <a:gd name="connsiteX2" fmla="*/ 370932 w 637803"/>
                <a:gd name="connsiteY2" fmla="*/ 82077 h 561975"/>
                <a:gd name="connsiteX3" fmla="*/ 235039 w 637803"/>
                <a:gd name="connsiteY3" fmla="*/ 0 h 561975"/>
                <a:gd name="connsiteX4" fmla="*/ 253822 w 637803"/>
                <a:gd name="connsiteY4" fmla="*/ 108871 h 561975"/>
                <a:gd name="connsiteX5" fmla="*/ 123053 w 637803"/>
                <a:gd name="connsiteY5" fmla="*/ 211893 h 561975"/>
                <a:gd name="connsiteX6" fmla="*/ 0 w 637803"/>
                <a:gd name="connsiteY6" fmla="*/ 131445 h 561975"/>
                <a:gd name="connsiteX7" fmla="*/ 28004 w 637803"/>
                <a:gd name="connsiteY7" fmla="*/ 280988 h 561975"/>
                <a:gd name="connsiteX8" fmla="*/ 0 w 637803"/>
                <a:gd name="connsiteY8" fmla="*/ 430530 h 561975"/>
                <a:gd name="connsiteX9" fmla="*/ 123053 w 637803"/>
                <a:gd name="connsiteY9" fmla="*/ 350063 h 561975"/>
                <a:gd name="connsiteX10" fmla="*/ 253813 w 637803"/>
                <a:gd name="connsiteY10" fmla="*/ 453104 h 561975"/>
                <a:gd name="connsiteX11" fmla="*/ 235039 w 637803"/>
                <a:gd name="connsiteY11" fmla="*/ 561975 h 561975"/>
                <a:gd name="connsiteX12" fmla="*/ 370942 w 637803"/>
                <a:gd name="connsiteY12" fmla="*/ 479898 h 561975"/>
                <a:gd name="connsiteX13" fmla="*/ 384162 w 637803"/>
                <a:gd name="connsiteY13" fmla="*/ 480403 h 561975"/>
                <a:gd name="connsiteX14" fmla="*/ 627726 w 637803"/>
                <a:gd name="connsiteY14" fmla="*/ 371294 h 561975"/>
                <a:gd name="connsiteX15" fmla="*/ 514350 w 637803"/>
                <a:gd name="connsiteY15" fmla="*/ 285750 h 561975"/>
                <a:gd name="connsiteX16" fmla="*/ 500062 w 637803"/>
                <a:gd name="connsiteY16" fmla="*/ 213760 h 561975"/>
                <a:gd name="connsiteX17" fmla="*/ 485775 w 637803"/>
                <a:gd name="connsiteY17" fmla="*/ 199473 h 561975"/>
                <a:gd name="connsiteX18" fmla="*/ 500062 w 637803"/>
                <a:gd name="connsiteY18" fmla="*/ 185185 h 561975"/>
                <a:gd name="connsiteX19" fmla="*/ 514350 w 637803"/>
                <a:gd name="connsiteY19" fmla="*/ 199473 h 561975"/>
                <a:gd name="connsiteX20" fmla="*/ 500062 w 637803"/>
                <a:gd name="connsiteY20" fmla="*/ 213760 h 561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37803" h="561975">
                  <a:moveTo>
                    <a:pt x="637804" y="202235"/>
                  </a:moveTo>
                  <a:cubicBezTo>
                    <a:pt x="575716" y="125898"/>
                    <a:pt x="482552" y="81579"/>
                    <a:pt x="384153" y="81572"/>
                  </a:cubicBezTo>
                  <a:cubicBezTo>
                    <a:pt x="379705" y="81572"/>
                    <a:pt x="375333" y="81905"/>
                    <a:pt x="370932" y="82077"/>
                  </a:cubicBezTo>
                  <a:lnTo>
                    <a:pt x="235039" y="0"/>
                  </a:lnTo>
                  <a:cubicBezTo>
                    <a:pt x="236092" y="36999"/>
                    <a:pt x="242417" y="73658"/>
                    <a:pt x="253822" y="108871"/>
                  </a:cubicBezTo>
                  <a:cubicBezTo>
                    <a:pt x="202141" y="131464"/>
                    <a:pt x="157116" y="166935"/>
                    <a:pt x="123053" y="211893"/>
                  </a:cubicBezTo>
                  <a:lnTo>
                    <a:pt x="0" y="131445"/>
                  </a:lnTo>
                  <a:cubicBezTo>
                    <a:pt x="0" y="190205"/>
                    <a:pt x="28004" y="280988"/>
                    <a:pt x="28004" y="280988"/>
                  </a:cubicBezTo>
                  <a:cubicBezTo>
                    <a:pt x="28004" y="280988"/>
                    <a:pt x="0" y="371789"/>
                    <a:pt x="0" y="430530"/>
                  </a:cubicBezTo>
                  <a:lnTo>
                    <a:pt x="123053" y="350063"/>
                  </a:lnTo>
                  <a:cubicBezTo>
                    <a:pt x="157111" y="395027"/>
                    <a:pt x="202132" y="430504"/>
                    <a:pt x="253813" y="453104"/>
                  </a:cubicBezTo>
                  <a:cubicBezTo>
                    <a:pt x="242410" y="488317"/>
                    <a:pt x="236089" y="524977"/>
                    <a:pt x="235039" y="561975"/>
                  </a:cubicBezTo>
                  <a:lnTo>
                    <a:pt x="370942" y="479898"/>
                  </a:lnTo>
                  <a:cubicBezTo>
                    <a:pt x="375342" y="480070"/>
                    <a:pt x="379714" y="480403"/>
                    <a:pt x="384162" y="480403"/>
                  </a:cubicBezTo>
                  <a:cubicBezTo>
                    <a:pt x="477185" y="480386"/>
                    <a:pt x="565785" y="440695"/>
                    <a:pt x="627726" y="371294"/>
                  </a:cubicBezTo>
                  <a:lnTo>
                    <a:pt x="514350" y="285750"/>
                  </a:lnTo>
                  <a:close/>
                  <a:moveTo>
                    <a:pt x="500062" y="213760"/>
                  </a:moveTo>
                  <a:cubicBezTo>
                    <a:pt x="492172" y="213760"/>
                    <a:pt x="485775" y="207363"/>
                    <a:pt x="485775" y="199473"/>
                  </a:cubicBezTo>
                  <a:cubicBezTo>
                    <a:pt x="485775" y="191582"/>
                    <a:pt x="492172" y="185185"/>
                    <a:pt x="500062" y="185185"/>
                  </a:cubicBezTo>
                  <a:cubicBezTo>
                    <a:pt x="507953" y="185185"/>
                    <a:pt x="514350" y="191582"/>
                    <a:pt x="514350" y="199473"/>
                  </a:cubicBezTo>
                  <a:cubicBezTo>
                    <a:pt x="514350" y="207363"/>
                    <a:pt x="507953" y="213760"/>
                    <a:pt x="500062" y="21376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pic>
          <p:nvPicPr>
            <p:cNvPr id="53" name="Graphic 52" descr="Crown">
              <a:extLst>
                <a:ext uri="{FF2B5EF4-FFF2-40B4-BE49-F238E27FC236}">
                  <a16:creationId xmlns:a16="http://schemas.microsoft.com/office/drawing/2014/main" id="{67ADFBD3-568A-4C82-918B-FC19EEC9ED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970058">
              <a:off x="2062367" y="2907607"/>
              <a:ext cx="393772" cy="393772"/>
            </a:xfrm>
            <a:prstGeom prst="rect">
              <a:avLst/>
            </a:prstGeom>
          </p:spPr>
        </p:pic>
      </p:grpSp>
      <p:sp>
        <p:nvSpPr>
          <p:cNvPr id="54" name="Content Placeholder 11">
            <a:extLst>
              <a:ext uri="{FF2B5EF4-FFF2-40B4-BE49-F238E27FC236}">
                <a16:creationId xmlns:a16="http://schemas.microsoft.com/office/drawing/2014/main" id="{50E865D9-6553-4D72-AC70-E24A5E8E6346}"/>
              </a:ext>
            </a:extLst>
          </p:cNvPr>
          <p:cNvSpPr txBox="1">
            <a:spLocks/>
          </p:cNvSpPr>
          <p:nvPr/>
        </p:nvSpPr>
        <p:spPr>
          <a:xfrm>
            <a:off x="7740664" y="3601764"/>
            <a:ext cx="3003797" cy="587681"/>
          </a:xfrm>
          <a:prstGeom prst="rect">
            <a:avLst/>
          </a:prstGeom>
        </p:spPr>
        <p:txBody>
          <a:bodyPr vert="horz" lIns="0" tIns="45720" rIns="0" bIns="45720" rtlCol="0">
            <a:normAutofit fontScale="92500" lnSpcReduction="20000"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SzPct val="100000"/>
              <a:buFont typeface="Calibri" panose="020F050202020403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0116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404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6692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4980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2000" b="1" dirty="0"/>
              <a:t>1</a:t>
            </a:r>
            <a:r>
              <a:rPr lang="en-US" sz="2000" dirty="0"/>
              <a:t> </a:t>
            </a:r>
            <a:r>
              <a:rPr lang="en-US" sz="2000" b="1" dirty="0"/>
              <a:t>top-level</a:t>
            </a:r>
            <a:r>
              <a:rPr lang="en-US" sz="2000" dirty="0"/>
              <a:t> (level-2)</a:t>
            </a:r>
          </a:p>
          <a:p>
            <a:pPr>
              <a:spcBef>
                <a:spcPts val="0"/>
              </a:spcBef>
            </a:pPr>
            <a:r>
              <a:rPr lang="en-US" sz="2000" dirty="0"/>
              <a:t>witness (</a:t>
            </a:r>
            <a:r>
              <a:rPr lang="en-US" sz="2000" i="1" dirty="0"/>
              <a:t>can be </a:t>
            </a:r>
            <a:r>
              <a:rPr lang="en-US" sz="2000" b="1" i="1" dirty="0"/>
              <a:t>different</a:t>
            </a:r>
            <a:r>
              <a:rPr lang="en-US" sz="2000" dirty="0"/>
              <a:t>)</a:t>
            </a:r>
          </a:p>
        </p:txBody>
      </p:sp>
      <p:sp>
        <p:nvSpPr>
          <p:cNvPr id="55" name="Content Placeholder 11">
            <a:extLst>
              <a:ext uri="{FF2B5EF4-FFF2-40B4-BE49-F238E27FC236}">
                <a16:creationId xmlns:a16="http://schemas.microsoft.com/office/drawing/2014/main" id="{837CC1B7-D82E-47C6-9F5C-F4CD37846481}"/>
              </a:ext>
            </a:extLst>
          </p:cNvPr>
          <p:cNvSpPr txBox="1">
            <a:spLocks/>
          </p:cNvSpPr>
          <p:nvPr/>
        </p:nvSpPr>
        <p:spPr>
          <a:xfrm>
            <a:off x="7702225" y="4599572"/>
            <a:ext cx="3003797" cy="587681"/>
          </a:xfrm>
          <a:prstGeom prst="rect">
            <a:avLst/>
          </a:prstGeom>
        </p:spPr>
        <p:txBody>
          <a:bodyPr vert="horz" lIns="0" tIns="45720" rIns="0" bIns="45720" rtlCol="0">
            <a:normAutofit fontScale="92500" lnSpcReduction="20000"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SzPct val="100000"/>
              <a:buFont typeface="Calibri" panose="020F050202020403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0116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404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6692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4980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2000" b="1" dirty="0"/>
              <a:t>1</a:t>
            </a:r>
            <a:r>
              <a:rPr lang="en-US" sz="2000" dirty="0"/>
              <a:t> level-1</a:t>
            </a:r>
          </a:p>
          <a:p>
            <a:pPr>
              <a:spcBef>
                <a:spcPts val="0"/>
              </a:spcBef>
            </a:pPr>
            <a:r>
              <a:rPr lang="en-US" sz="2000" dirty="0"/>
              <a:t>witness (</a:t>
            </a:r>
            <a:r>
              <a:rPr lang="en-US" sz="2000" i="1" dirty="0"/>
              <a:t>can be </a:t>
            </a:r>
            <a:r>
              <a:rPr lang="en-US" sz="2000" b="1" i="1" dirty="0"/>
              <a:t>different</a:t>
            </a:r>
            <a:r>
              <a:rPr lang="en-US" sz="2000" dirty="0"/>
              <a:t>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29BDF8C-5F43-4B81-806D-F653E3239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noProof="0" smtClean="0"/>
              <a:t>28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034141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900900CD-B943-934F-857F-30AA913FE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cap="none" dirty="0"/>
              <a:t>TZ for routing</a:t>
            </a:r>
            <a:br>
              <a:rPr lang="en-US" sz="1800" cap="none" dirty="0"/>
            </a:br>
            <a:r>
              <a:rPr lang="en-US" cap="none" dirty="0"/>
              <a:t>Link failure: Bunch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2A09EEBC-5E2C-D240-A5D6-6952B8392E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95691" y="2380406"/>
            <a:ext cx="4345602" cy="401074"/>
          </a:xfrm>
        </p:spPr>
        <p:txBody>
          <a:bodyPr>
            <a:normAutofit/>
          </a:bodyPr>
          <a:lstStyle/>
          <a:p>
            <a:pPr algn="ctr">
              <a:spcBef>
                <a:spcPts val="0"/>
              </a:spcBef>
            </a:pPr>
            <a:r>
              <a:rPr lang="en-US" sz="2000" dirty="0"/>
              <a:t>Each node knew the </a:t>
            </a:r>
            <a:r>
              <a:rPr lang="en-US" sz="2000" b="1" dirty="0"/>
              <a:t>route </a:t>
            </a:r>
            <a:r>
              <a:rPr lang="en-US" sz="2000" dirty="0"/>
              <a:t>to: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942B7415-BF07-438D-B68E-97BF2ACDC5E6}"/>
                  </a:ext>
                </a:extLst>
              </p:cNvPr>
              <p:cNvSpPr/>
              <p:nvPr/>
            </p:nvSpPr>
            <p:spPr>
              <a:xfrm>
                <a:off x="1195754" y="6272806"/>
                <a:ext cx="1393971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it-IT" sz="800" b="1" dirty="0"/>
                  <a:t>NOTA BENE</a:t>
                </a:r>
              </a:p>
              <a:p>
                <a:r>
                  <a:rPr lang="it-IT" sz="800" dirty="0"/>
                  <a:t>In the following, I use </a:t>
                </a:r>
                <a14:m>
                  <m:oMath xmlns:m="http://schemas.openxmlformats.org/officeDocument/2006/math">
                    <m:r>
                      <a:rPr lang="it-IT" sz="800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it-IT" sz="800" i="1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endParaRPr lang="en-US" sz="800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942B7415-BF07-438D-B68E-97BF2ACDC5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5754" y="6272806"/>
                <a:ext cx="1393971" cy="338554"/>
              </a:xfrm>
              <a:prstGeom prst="rect">
                <a:avLst/>
              </a:prstGeom>
              <a:blipFill>
                <a:blip r:embed="rId3"/>
                <a:stretch>
                  <a:fillRect b="-53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A6E340AD-4231-4D78-8FA1-F7BFAEE84A97}"/>
              </a:ext>
            </a:extLst>
          </p:cNvPr>
          <p:cNvSpPr/>
          <p:nvPr/>
        </p:nvSpPr>
        <p:spPr>
          <a:xfrm>
            <a:off x="1295691" y="2131732"/>
            <a:ext cx="4345602" cy="3681239"/>
          </a:xfrm>
          <a:prstGeom prst="roundRect">
            <a:avLst>
              <a:gd name="adj" fmla="val 1395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5DC14BF-9F7B-429A-BC33-08ED65380FF1}"/>
              </a:ext>
            </a:extLst>
          </p:cNvPr>
          <p:cNvSpPr txBox="1"/>
          <p:nvPr/>
        </p:nvSpPr>
        <p:spPr>
          <a:xfrm>
            <a:off x="1295691" y="2140600"/>
            <a:ext cx="8018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BEFORE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44AF060-A08C-47FD-9CFC-2116EA287309}"/>
              </a:ext>
            </a:extLst>
          </p:cNvPr>
          <p:cNvGrpSpPr/>
          <p:nvPr/>
        </p:nvGrpSpPr>
        <p:grpSpPr>
          <a:xfrm>
            <a:off x="1584624" y="2642390"/>
            <a:ext cx="1048878" cy="1235166"/>
            <a:chOff x="1778612" y="2907607"/>
            <a:chExt cx="677527" cy="797862"/>
          </a:xfrm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096B295D-2043-47FF-908D-81896BE3CA36}"/>
                </a:ext>
              </a:extLst>
            </p:cNvPr>
            <p:cNvSpPr/>
            <p:nvPr/>
          </p:nvSpPr>
          <p:spPr>
            <a:xfrm>
              <a:off x="1778612" y="3143494"/>
              <a:ext cx="637803" cy="561975"/>
            </a:xfrm>
            <a:custGeom>
              <a:avLst/>
              <a:gdLst>
                <a:gd name="connsiteX0" fmla="*/ 637804 w 637803"/>
                <a:gd name="connsiteY0" fmla="*/ 202235 h 561975"/>
                <a:gd name="connsiteX1" fmla="*/ 384153 w 637803"/>
                <a:gd name="connsiteY1" fmla="*/ 81572 h 561975"/>
                <a:gd name="connsiteX2" fmla="*/ 370932 w 637803"/>
                <a:gd name="connsiteY2" fmla="*/ 82077 h 561975"/>
                <a:gd name="connsiteX3" fmla="*/ 235039 w 637803"/>
                <a:gd name="connsiteY3" fmla="*/ 0 h 561975"/>
                <a:gd name="connsiteX4" fmla="*/ 253822 w 637803"/>
                <a:gd name="connsiteY4" fmla="*/ 108871 h 561975"/>
                <a:gd name="connsiteX5" fmla="*/ 123053 w 637803"/>
                <a:gd name="connsiteY5" fmla="*/ 211893 h 561975"/>
                <a:gd name="connsiteX6" fmla="*/ 0 w 637803"/>
                <a:gd name="connsiteY6" fmla="*/ 131445 h 561975"/>
                <a:gd name="connsiteX7" fmla="*/ 28004 w 637803"/>
                <a:gd name="connsiteY7" fmla="*/ 280988 h 561975"/>
                <a:gd name="connsiteX8" fmla="*/ 0 w 637803"/>
                <a:gd name="connsiteY8" fmla="*/ 430530 h 561975"/>
                <a:gd name="connsiteX9" fmla="*/ 123053 w 637803"/>
                <a:gd name="connsiteY9" fmla="*/ 350063 h 561975"/>
                <a:gd name="connsiteX10" fmla="*/ 253813 w 637803"/>
                <a:gd name="connsiteY10" fmla="*/ 453104 h 561975"/>
                <a:gd name="connsiteX11" fmla="*/ 235039 w 637803"/>
                <a:gd name="connsiteY11" fmla="*/ 561975 h 561975"/>
                <a:gd name="connsiteX12" fmla="*/ 370942 w 637803"/>
                <a:gd name="connsiteY12" fmla="*/ 479898 h 561975"/>
                <a:gd name="connsiteX13" fmla="*/ 384162 w 637803"/>
                <a:gd name="connsiteY13" fmla="*/ 480403 h 561975"/>
                <a:gd name="connsiteX14" fmla="*/ 627726 w 637803"/>
                <a:gd name="connsiteY14" fmla="*/ 371294 h 561975"/>
                <a:gd name="connsiteX15" fmla="*/ 514350 w 637803"/>
                <a:gd name="connsiteY15" fmla="*/ 285750 h 561975"/>
                <a:gd name="connsiteX16" fmla="*/ 500062 w 637803"/>
                <a:gd name="connsiteY16" fmla="*/ 213760 h 561975"/>
                <a:gd name="connsiteX17" fmla="*/ 485775 w 637803"/>
                <a:gd name="connsiteY17" fmla="*/ 199473 h 561975"/>
                <a:gd name="connsiteX18" fmla="*/ 500062 w 637803"/>
                <a:gd name="connsiteY18" fmla="*/ 185185 h 561975"/>
                <a:gd name="connsiteX19" fmla="*/ 514350 w 637803"/>
                <a:gd name="connsiteY19" fmla="*/ 199473 h 561975"/>
                <a:gd name="connsiteX20" fmla="*/ 500062 w 637803"/>
                <a:gd name="connsiteY20" fmla="*/ 213760 h 561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37803" h="561975">
                  <a:moveTo>
                    <a:pt x="637804" y="202235"/>
                  </a:moveTo>
                  <a:cubicBezTo>
                    <a:pt x="575716" y="125898"/>
                    <a:pt x="482552" y="81579"/>
                    <a:pt x="384153" y="81572"/>
                  </a:cubicBezTo>
                  <a:cubicBezTo>
                    <a:pt x="379705" y="81572"/>
                    <a:pt x="375333" y="81905"/>
                    <a:pt x="370932" y="82077"/>
                  </a:cubicBezTo>
                  <a:lnTo>
                    <a:pt x="235039" y="0"/>
                  </a:lnTo>
                  <a:cubicBezTo>
                    <a:pt x="236092" y="36999"/>
                    <a:pt x="242417" y="73658"/>
                    <a:pt x="253822" y="108871"/>
                  </a:cubicBezTo>
                  <a:cubicBezTo>
                    <a:pt x="202141" y="131464"/>
                    <a:pt x="157116" y="166935"/>
                    <a:pt x="123053" y="211893"/>
                  </a:cubicBezTo>
                  <a:lnTo>
                    <a:pt x="0" y="131445"/>
                  </a:lnTo>
                  <a:cubicBezTo>
                    <a:pt x="0" y="190205"/>
                    <a:pt x="28004" y="280988"/>
                    <a:pt x="28004" y="280988"/>
                  </a:cubicBezTo>
                  <a:cubicBezTo>
                    <a:pt x="28004" y="280988"/>
                    <a:pt x="0" y="371789"/>
                    <a:pt x="0" y="430530"/>
                  </a:cubicBezTo>
                  <a:lnTo>
                    <a:pt x="123053" y="350063"/>
                  </a:lnTo>
                  <a:cubicBezTo>
                    <a:pt x="157111" y="395027"/>
                    <a:pt x="202132" y="430504"/>
                    <a:pt x="253813" y="453104"/>
                  </a:cubicBezTo>
                  <a:cubicBezTo>
                    <a:pt x="242410" y="488317"/>
                    <a:pt x="236089" y="524977"/>
                    <a:pt x="235039" y="561975"/>
                  </a:cubicBezTo>
                  <a:lnTo>
                    <a:pt x="370942" y="479898"/>
                  </a:lnTo>
                  <a:cubicBezTo>
                    <a:pt x="375342" y="480070"/>
                    <a:pt x="379714" y="480403"/>
                    <a:pt x="384162" y="480403"/>
                  </a:cubicBezTo>
                  <a:cubicBezTo>
                    <a:pt x="477185" y="480386"/>
                    <a:pt x="565785" y="440695"/>
                    <a:pt x="627726" y="371294"/>
                  </a:cubicBezTo>
                  <a:lnTo>
                    <a:pt x="514350" y="285750"/>
                  </a:lnTo>
                  <a:close/>
                  <a:moveTo>
                    <a:pt x="500062" y="213760"/>
                  </a:moveTo>
                  <a:cubicBezTo>
                    <a:pt x="492172" y="213760"/>
                    <a:pt x="485775" y="207363"/>
                    <a:pt x="485775" y="199473"/>
                  </a:cubicBezTo>
                  <a:cubicBezTo>
                    <a:pt x="485775" y="191582"/>
                    <a:pt x="492172" y="185185"/>
                    <a:pt x="500062" y="185185"/>
                  </a:cubicBezTo>
                  <a:cubicBezTo>
                    <a:pt x="507953" y="185185"/>
                    <a:pt x="514350" y="191582"/>
                    <a:pt x="514350" y="199473"/>
                  </a:cubicBezTo>
                  <a:cubicBezTo>
                    <a:pt x="514350" y="207363"/>
                    <a:pt x="507953" y="213760"/>
                    <a:pt x="500062" y="21376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pic>
          <p:nvPicPr>
            <p:cNvPr id="35" name="Graphic 34" descr="Crown">
              <a:extLst>
                <a:ext uri="{FF2B5EF4-FFF2-40B4-BE49-F238E27FC236}">
                  <a16:creationId xmlns:a16="http://schemas.microsoft.com/office/drawing/2014/main" id="{96CAAAD3-5E38-444B-9BF7-8DA0584F14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970058">
              <a:off x="2062367" y="2907607"/>
              <a:ext cx="393772" cy="393772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9348F49-4B36-497B-B9C0-E47A42478C72}"/>
              </a:ext>
            </a:extLst>
          </p:cNvPr>
          <p:cNvGrpSpPr/>
          <p:nvPr/>
        </p:nvGrpSpPr>
        <p:grpSpPr>
          <a:xfrm>
            <a:off x="1595887" y="4575250"/>
            <a:ext cx="677527" cy="797862"/>
            <a:chOff x="1778612" y="2907607"/>
            <a:chExt cx="677527" cy="797862"/>
          </a:xfrm>
        </p:grpSpPr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1FF31373-88A8-41B7-A4A1-D5DB58727E26}"/>
                </a:ext>
              </a:extLst>
            </p:cNvPr>
            <p:cNvSpPr/>
            <p:nvPr/>
          </p:nvSpPr>
          <p:spPr>
            <a:xfrm>
              <a:off x="1778612" y="3143494"/>
              <a:ext cx="637803" cy="561975"/>
            </a:xfrm>
            <a:custGeom>
              <a:avLst/>
              <a:gdLst>
                <a:gd name="connsiteX0" fmla="*/ 637804 w 637803"/>
                <a:gd name="connsiteY0" fmla="*/ 202235 h 561975"/>
                <a:gd name="connsiteX1" fmla="*/ 384153 w 637803"/>
                <a:gd name="connsiteY1" fmla="*/ 81572 h 561975"/>
                <a:gd name="connsiteX2" fmla="*/ 370932 w 637803"/>
                <a:gd name="connsiteY2" fmla="*/ 82077 h 561975"/>
                <a:gd name="connsiteX3" fmla="*/ 235039 w 637803"/>
                <a:gd name="connsiteY3" fmla="*/ 0 h 561975"/>
                <a:gd name="connsiteX4" fmla="*/ 253822 w 637803"/>
                <a:gd name="connsiteY4" fmla="*/ 108871 h 561975"/>
                <a:gd name="connsiteX5" fmla="*/ 123053 w 637803"/>
                <a:gd name="connsiteY5" fmla="*/ 211893 h 561975"/>
                <a:gd name="connsiteX6" fmla="*/ 0 w 637803"/>
                <a:gd name="connsiteY6" fmla="*/ 131445 h 561975"/>
                <a:gd name="connsiteX7" fmla="*/ 28004 w 637803"/>
                <a:gd name="connsiteY7" fmla="*/ 280988 h 561975"/>
                <a:gd name="connsiteX8" fmla="*/ 0 w 637803"/>
                <a:gd name="connsiteY8" fmla="*/ 430530 h 561975"/>
                <a:gd name="connsiteX9" fmla="*/ 123053 w 637803"/>
                <a:gd name="connsiteY9" fmla="*/ 350063 h 561975"/>
                <a:gd name="connsiteX10" fmla="*/ 253813 w 637803"/>
                <a:gd name="connsiteY10" fmla="*/ 453104 h 561975"/>
                <a:gd name="connsiteX11" fmla="*/ 235039 w 637803"/>
                <a:gd name="connsiteY11" fmla="*/ 561975 h 561975"/>
                <a:gd name="connsiteX12" fmla="*/ 370942 w 637803"/>
                <a:gd name="connsiteY12" fmla="*/ 479898 h 561975"/>
                <a:gd name="connsiteX13" fmla="*/ 384162 w 637803"/>
                <a:gd name="connsiteY13" fmla="*/ 480403 h 561975"/>
                <a:gd name="connsiteX14" fmla="*/ 627726 w 637803"/>
                <a:gd name="connsiteY14" fmla="*/ 371294 h 561975"/>
                <a:gd name="connsiteX15" fmla="*/ 514350 w 637803"/>
                <a:gd name="connsiteY15" fmla="*/ 285750 h 561975"/>
                <a:gd name="connsiteX16" fmla="*/ 500062 w 637803"/>
                <a:gd name="connsiteY16" fmla="*/ 213760 h 561975"/>
                <a:gd name="connsiteX17" fmla="*/ 485775 w 637803"/>
                <a:gd name="connsiteY17" fmla="*/ 199473 h 561975"/>
                <a:gd name="connsiteX18" fmla="*/ 500062 w 637803"/>
                <a:gd name="connsiteY18" fmla="*/ 185185 h 561975"/>
                <a:gd name="connsiteX19" fmla="*/ 514350 w 637803"/>
                <a:gd name="connsiteY19" fmla="*/ 199473 h 561975"/>
                <a:gd name="connsiteX20" fmla="*/ 500062 w 637803"/>
                <a:gd name="connsiteY20" fmla="*/ 213760 h 561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37803" h="561975">
                  <a:moveTo>
                    <a:pt x="637804" y="202235"/>
                  </a:moveTo>
                  <a:cubicBezTo>
                    <a:pt x="575716" y="125898"/>
                    <a:pt x="482552" y="81579"/>
                    <a:pt x="384153" y="81572"/>
                  </a:cubicBezTo>
                  <a:cubicBezTo>
                    <a:pt x="379705" y="81572"/>
                    <a:pt x="375333" y="81905"/>
                    <a:pt x="370932" y="82077"/>
                  </a:cubicBezTo>
                  <a:lnTo>
                    <a:pt x="235039" y="0"/>
                  </a:lnTo>
                  <a:cubicBezTo>
                    <a:pt x="236092" y="36999"/>
                    <a:pt x="242417" y="73658"/>
                    <a:pt x="253822" y="108871"/>
                  </a:cubicBezTo>
                  <a:cubicBezTo>
                    <a:pt x="202141" y="131464"/>
                    <a:pt x="157116" y="166935"/>
                    <a:pt x="123053" y="211893"/>
                  </a:cubicBezTo>
                  <a:lnTo>
                    <a:pt x="0" y="131445"/>
                  </a:lnTo>
                  <a:cubicBezTo>
                    <a:pt x="0" y="190205"/>
                    <a:pt x="28004" y="280988"/>
                    <a:pt x="28004" y="280988"/>
                  </a:cubicBezTo>
                  <a:cubicBezTo>
                    <a:pt x="28004" y="280988"/>
                    <a:pt x="0" y="371789"/>
                    <a:pt x="0" y="430530"/>
                  </a:cubicBezTo>
                  <a:lnTo>
                    <a:pt x="123053" y="350063"/>
                  </a:lnTo>
                  <a:cubicBezTo>
                    <a:pt x="157111" y="395027"/>
                    <a:pt x="202132" y="430504"/>
                    <a:pt x="253813" y="453104"/>
                  </a:cubicBezTo>
                  <a:cubicBezTo>
                    <a:pt x="242410" y="488317"/>
                    <a:pt x="236089" y="524977"/>
                    <a:pt x="235039" y="561975"/>
                  </a:cubicBezTo>
                  <a:lnTo>
                    <a:pt x="370942" y="479898"/>
                  </a:lnTo>
                  <a:cubicBezTo>
                    <a:pt x="375342" y="480070"/>
                    <a:pt x="379714" y="480403"/>
                    <a:pt x="384162" y="480403"/>
                  </a:cubicBezTo>
                  <a:cubicBezTo>
                    <a:pt x="477185" y="480386"/>
                    <a:pt x="565785" y="440695"/>
                    <a:pt x="627726" y="371294"/>
                  </a:cubicBezTo>
                  <a:lnTo>
                    <a:pt x="514350" y="285750"/>
                  </a:lnTo>
                  <a:close/>
                  <a:moveTo>
                    <a:pt x="500062" y="213760"/>
                  </a:moveTo>
                  <a:cubicBezTo>
                    <a:pt x="492172" y="213760"/>
                    <a:pt x="485775" y="207363"/>
                    <a:pt x="485775" y="199473"/>
                  </a:cubicBezTo>
                  <a:cubicBezTo>
                    <a:pt x="485775" y="191582"/>
                    <a:pt x="492172" y="185185"/>
                    <a:pt x="500062" y="185185"/>
                  </a:cubicBezTo>
                  <a:cubicBezTo>
                    <a:pt x="507953" y="185185"/>
                    <a:pt x="514350" y="191582"/>
                    <a:pt x="514350" y="199473"/>
                  </a:cubicBezTo>
                  <a:cubicBezTo>
                    <a:pt x="514350" y="207363"/>
                    <a:pt x="507953" y="213760"/>
                    <a:pt x="500062" y="21376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pic>
          <p:nvPicPr>
            <p:cNvPr id="39" name="Graphic 38" descr="Crown">
              <a:extLst>
                <a:ext uri="{FF2B5EF4-FFF2-40B4-BE49-F238E27FC236}">
                  <a16:creationId xmlns:a16="http://schemas.microsoft.com/office/drawing/2014/main" id="{1BB4F7FF-E4A9-4452-BC37-7737ED546D2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970058">
              <a:off x="2062367" y="2907607"/>
              <a:ext cx="393772" cy="393772"/>
            </a:xfrm>
            <a:prstGeom prst="rect">
              <a:avLst/>
            </a:prstGeom>
          </p:spPr>
        </p:pic>
      </p:grpSp>
      <p:sp>
        <p:nvSpPr>
          <p:cNvPr id="43" name="Content Placeholder 11">
            <a:extLst>
              <a:ext uri="{FF2B5EF4-FFF2-40B4-BE49-F238E27FC236}">
                <a16:creationId xmlns:a16="http://schemas.microsoft.com/office/drawing/2014/main" id="{460E9223-E20A-4DBA-9CB0-C0200161518B}"/>
              </a:ext>
            </a:extLst>
          </p:cNvPr>
          <p:cNvSpPr txBox="1">
            <a:spLocks/>
          </p:cNvSpPr>
          <p:nvPr/>
        </p:nvSpPr>
        <p:spPr>
          <a:xfrm>
            <a:off x="3490725" y="3281961"/>
            <a:ext cx="2150568" cy="587681"/>
          </a:xfrm>
          <a:prstGeom prst="rect">
            <a:avLst/>
          </a:prstGeom>
        </p:spPr>
        <p:txBody>
          <a:bodyPr vert="horz" lIns="0" tIns="45720" rIns="0" bIns="45720" rtlCol="0">
            <a:normAutofit fontScale="92500" lnSpcReduction="20000"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SzPct val="100000"/>
              <a:buFont typeface="Calibri" panose="020F050202020403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0116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404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6692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4980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2000" b="1" dirty="0"/>
              <a:t>Each</a:t>
            </a:r>
            <a:r>
              <a:rPr lang="en-US" sz="2000" dirty="0"/>
              <a:t> </a:t>
            </a:r>
            <a:r>
              <a:rPr lang="en-US" sz="2000" b="1" dirty="0"/>
              <a:t>top-level</a:t>
            </a:r>
          </a:p>
          <a:p>
            <a:pPr>
              <a:spcBef>
                <a:spcPts val="0"/>
              </a:spcBef>
            </a:pPr>
            <a:r>
              <a:rPr lang="en-US" sz="2000" dirty="0"/>
              <a:t>landmark</a:t>
            </a:r>
          </a:p>
        </p:txBody>
      </p:sp>
      <p:sp>
        <p:nvSpPr>
          <p:cNvPr id="44" name="Content Placeholder 11">
            <a:extLst>
              <a:ext uri="{FF2B5EF4-FFF2-40B4-BE49-F238E27FC236}">
                <a16:creationId xmlns:a16="http://schemas.microsoft.com/office/drawing/2014/main" id="{B13012DA-BE11-4AEB-8036-B65D39198B2A}"/>
              </a:ext>
            </a:extLst>
          </p:cNvPr>
          <p:cNvSpPr txBox="1">
            <a:spLocks/>
          </p:cNvSpPr>
          <p:nvPr/>
        </p:nvSpPr>
        <p:spPr>
          <a:xfrm>
            <a:off x="3490724" y="4661876"/>
            <a:ext cx="2150568" cy="10701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SzPct val="100000"/>
              <a:buFont typeface="Calibri" panose="020F050202020403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0116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404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6692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4980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2000" b="1" dirty="0"/>
              <a:t>Some </a:t>
            </a:r>
            <a:r>
              <a:rPr lang="en-US" sz="2000" dirty="0"/>
              <a:t>lower-level</a:t>
            </a:r>
          </a:p>
          <a:p>
            <a:pPr>
              <a:spcBef>
                <a:spcPts val="0"/>
              </a:spcBef>
            </a:pPr>
            <a:r>
              <a:rPr lang="en-US" sz="2000" dirty="0"/>
              <a:t>landmarks &amp;</a:t>
            </a:r>
          </a:p>
          <a:p>
            <a:pPr>
              <a:spcBef>
                <a:spcPts val="0"/>
              </a:spcBef>
            </a:pPr>
            <a:r>
              <a:rPr lang="en-US" sz="2000" b="1" dirty="0"/>
              <a:t>other</a:t>
            </a:r>
            <a:r>
              <a:rPr lang="en-US" sz="2000" dirty="0"/>
              <a:t> nodes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CCAEBEDD-E756-4D5A-B2B5-D15B03269480}"/>
              </a:ext>
            </a:extLst>
          </p:cNvPr>
          <p:cNvSpPr/>
          <p:nvPr/>
        </p:nvSpPr>
        <p:spPr>
          <a:xfrm>
            <a:off x="6408191" y="2131732"/>
            <a:ext cx="4345602" cy="3681239"/>
          </a:xfrm>
          <a:prstGeom prst="roundRect">
            <a:avLst>
              <a:gd name="adj" fmla="val 1395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A01072A-9A0A-4D23-AC2C-24BCE422C2C2}"/>
              </a:ext>
            </a:extLst>
          </p:cNvPr>
          <p:cNvSpPr txBox="1"/>
          <p:nvPr/>
        </p:nvSpPr>
        <p:spPr>
          <a:xfrm>
            <a:off x="6408191" y="2140600"/>
            <a:ext cx="6832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AFTER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871DF9E-BAC4-47AA-BD95-344291941B0D}"/>
              </a:ext>
            </a:extLst>
          </p:cNvPr>
          <p:cNvGrpSpPr/>
          <p:nvPr/>
        </p:nvGrpSpPr>
        <p:grpSpPr>
          <a:xfrm>
            <a:off x="2224646" y="3179735"/>
            <a:ext cx="1048878" cy="1235166"/>
            <a:chOff x="1778612" y="2907607"/>
            <a:chExt cx="677527" cy="797862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70C79F89-B239-4E28-8D8E-00C00A15B747}"/>
                </a:ext>
              </a:extLst>
            </p:cNvPr>
            <p:cNvSpPr/>
            <p:nvPr/>
          </p:nvSpPr>
          <p:spPr>
            <a:xfrm>
              <a:off x="1778612" y="3143494"/>
              <a:ext cx="637803" cy="561975"/>
            </a:xfrm>
            <a:custGeom>
              <a:avLst/>
              <a:gdLst>
                <a:gd name="connsiteX0" fmla="*/ 637804 w 637803"/>
                <a:gd name="connsiteY0" fmla="*/ 202235 h 561975"/>
                <a:gd name="connsiteX1" fmla="*/ 384153 w 637803"/>
                <a:gd name="connsiteY1" fmla="*/ 81572 h 561975"/>
                <a:gd name="connsiteX2" fmla="*/ 370932 w 637803"/>
                <a:gd name="connsiteY2" fmla="*/ 82077 h 561975"/>
                <a:gd name="connsiteX3" fmla="*/ 235039 w 637803"/>
                <a:gd name="connsiteY3" fmla="*/ 0 h 561975"/>
                <a:gd name="connsiteX4" fmla="*/ 253822 w 637803"/>
                <a:gd name="connsiteY4" fmla="*/ 108871 h 561975"/>
                <a:gd name="connsiteX5" fmla="*/ 123053 w 637803"/>
                <a:gd name="connsiteY5" fmla="*/ 211893 h 561975"/>
                <a:gd name="connsiteX6" fmla="*/ 0 w 637803"/>
                <a:gd name="connsiteY6" fmla="*/ 131445 h 561975"/>
                <a:gd name="connsiteX7" fmla="*/ 28004 w 637803"/>
                <a:gd name="connsiteY7" fmla="*/ 280988 h 561975"/>
                <a:gd name="connsiteX8" fmla="*/ 0 w 637803"/>
                <a:gd name="connsiteY8" fmla="*/ 430530 h 561975"/>
                <a:gd name="connsiteX9" fmla="*/ 123053 w 637803"/>
                <a:gd name="connsiteY9" fmla="*/ 350063 h 561975"/>
                <a:gd name="connsiteX10" fmla="*/ 253813 w 637803"/>
                <a:gd name="connsiteY10" fmla="*/ 453104 h 561975"/>
                <a:gd name="connsiteX11" fmla="*/ 235039 w 637803"/>
                <a:gd name="connsiteY11" fmla="*/ 561975 h 561975"/>
                <a:gd name="connsiteX12" fmla="*/ 370942 w 637803"/>
                <a:gd name="connsiteY12" fmla="*/ 479898 h 561975"/>
                <a:gd name="connsiteX13" fmla="*/ 384162 w 637803"/>
                <a:gd name="connsiteY13" fmla="*/ 480403 h 561975"/>
                <a:gd name="connsiteX14" fmla="*/ 627726 w 637803"/>
                <a:gd name="connsiteY14" fmla="*/ 371294 h 561975"/>
                <a:gd name="connsiteX15" fmla="*/ 514350 w 637803"/>
                <a:gd name="connsiteY15" fmla="*/ 285750 h 561975"/>
                <a:gd name="connsiteX16" fmla="*/ 500062 w 637803"/>
                <a:gd name="connsiteY16" fmla="*/ 213760 h 561975"/>
                <a:gd name="connsiteX17" fmla="*/ 485775 w 637803"/>
                <a:gd name="connsiteY17" fmla="*/ 199473 h 561975"/>
                <a:gd name="connsiteX18" fmla="*/ 500062 w 637803"/>
                <a:gd name="connsiteY18" fmla="*/ 185185 h 561975"/>
                <a:gd name="connsiteX19" fmla="*/ 514350 w 637803"/>
                <a:gd name="connsiteY19" fmla="*/ 199473 h 561975"/>
                <a:gd name="connsiteX20" fmla="*/ 500062 w 637803"/>
                <a:gd name="connsiteY20" fmla="*/ 213760 h 561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37803" h="561975">
                  <a:moveTo>
                    <a:pt x="637804" y="202235"/>
                  </a:moveTo>
                  <a:cubicBezTo>
                    <a:pt x="575716" y="125898"/>
                    <a:pt x="482552" y="81579"/>
                    <a:pt x="384153" y="81572"/>
                  </a:cubicBezTo>
                  <a:cubicBezTo>
                    <a:pt x="379705" y="81572"/>
                    <a:pt x="375333" y="81905"/>
                    <a:pt x="370932" y="82077"/>
                  </a:cubicBezTo>
                  <a:lnTo>
                    <a:pt x="235039" y="0"/>
                  </a:lnTo>
                  <a:cubicBezTo>
                    <a:pt x="236092" y="36999"/>
                    <a:pt x="242417" y="73658"/>
                    <a:pt x="253822" y="108871"/>
                  </a:cubicBezTo>
                  <a:cubicBezTo>
                    <a:pt x="202141" y="131464"/>
                    <a:pt x="157116" y="166935"/>
                    <a:pt x="123053" y="211893"/>
                  </a:cubicBezTo>
                  <a:lnTo>
                    <a:pt x="0" y="131445"/>
                  </a:lnTo>
                  <a:cubicBezTo>
                    <a:pt x="0" y="190205"/>
                    <a:pt x="28004" y="280988"/>
                    <a:pt x="28004" y="280988"/>
                  </a:cubicBezTo>
                  <a:cubicBezTo>
                    <a:pt x="28004" y="280988"/>
                    <a:pt x="0" y="371789"/>
                    <a:pt x="0" y="430530"/>
                  </a:cubicBezTo>
                  <a:lnTo>
                    <a:pt x="123053" y="350063"/>
                  </a:lnTo>
                  <a:cubicBezTo>
                    <a:pt x="157111" y="395027"/>
                    <a:pt x="202132" y="430504"/>
                    <a:pt x="253813" y="453104"/>
                  </a:cubicBezTo>
                  <a:cubicBezTo>
                    <a:pt x="242410" y="488317"/>
                    <a:pt x="236089" y="524977"/>
                    <a:pt x="235039" y="561975"/>
                  </a:cubicBezTo>
                  <a:lnTo>
                    <a:pt x="370942" y="479898"/>
                  </a:lnTo>
                  <a:cubicBezTo>
                    <a:pt x="375342" y="480070"/>
                    <a:pt x="379714" y="480403"/>
                    <a:pt x="384162" y="480403"/>
                  </a:cubicBezTo>
                  <a:cubicBezTo>
                    <a:pt x="477185" y="480386"/>
                    <a:pt x="565785" y="440695"/>
                    <a:pt x="627726" y="371294"/>
                  </a:cubicBezTo>
                  <a:lnTo>
                    <a:pt x="514350" y="285750"/>
                  </a:lnTo>
                  <a:close/>
                  <a:moveTo>
                    <a:pt x="500062" y="213760"/>
                  </a:moveTo>
                  <a:cubicBezTo>
                    <a:pt x="492172" y="213760"/>
                    <a:pt x="485775" y="207363"/>
                    <a:pt x="485775" y="199473"/>
                  </a:cubicBezTo>
                  <a:cubicBezTo>
                    <a:pt x="485775" y="191582"/>
                    <a:pt x="492172" y="185185"/>
                    <a:pt x="500062" y="185185"/>
                  </a:cubicBezTo>
                  <a:cubicBezTo>
                    <a:pt x="507953" y="185185"/>
                    <a:pt x="514350" y="191582"/>
                    <a:pt x="514350" y="199473"/>
                  </a:cubicBezTo>
                  <a:cubicBezTo>
                    <a:pt x="514350" y="207363"/>
                    <a:pt x="507953" y="213760"/>
                    <a:pt x="500062" y="21376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pic>
          <p:nvPicPr>
            <p:cNvPr id="31" name="Graphic 30" descr="Crown">
              <a:extLst>
                <a:ext uri="{FF2B5EF4-FFF2-40B4-BE49-F238E27FC236}">
                  <a16:creationId xmlns:a16="http://schemas.microsoft.com/office/drawing/2014/main" id="{351D8629-1F5B-47B2-9F56-6BC979DCF6D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970058">
              <a:off x="2062367" y="2907607"/>
              <a:ext cx="393772" cy="393772"/>
            </a:xfrm>
            <a:prstGeom prst="rect">
              <a:avLst/>
            </a:prstGeom>
          </p:spPr>
        </p:pic>
      </p:grp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5F0A9824-3898-4D7B-B798-FEE7C29F099B}"/>
              </a:ext>
            </a:extLst>
          </p:cNvPr>
          <p:cNvSpPr/>
          <p:nvPr/>
        </p:nvSpPr>
        <p:spPr>
          <a:xfrm>
            <a:off x="1989809" y="5338709"/>
            <a:ext cx="288650" cy="254332"/>
          </a:xfrm>
          <a:custGeom>
            <a:avLst/>
            <a:gdLst>
              <a:gd name="connsiteX0" fmla="*/ 637804 w 637803"/>
              <a:gd name="connsiteY0" fmla="*/ 202235 h 561975"/>
              <a:gd name="connsiteX1" fmla="*/ 384153 w 637803"/>
              <a:gd name="connsiteY1" fmla="*/ 81572 h 561975"/>
              <a:gd name="connsiteX2" fmla="*/ 370932 w 637803"/>
              <a:gd name="connsiteY2" fmla="*/ 82077 h 561975"/>
              <a:gd name="connsiteX3" fmla="*/ 235039 w 637803"/>
              <a:gd name="connsiteY3" fmla="*/ 0 h 561975"/>
              <a:gd name="connsiteX4" fmla="*/ 253822 w 637803"/>
              <a:gd name="connsiteY4" fmla="*/ 108871 h 561975"/>
              <a:gd name="connsiteX5" fmla="*/ 123053 w 637803"/>
              <a:gd name="connsiteY5" fmla="*/ 211893 h 561975"/>
              <a:gd name="connsiteX6" fmla="*/ 0 w 637803"/>
              <a:gd name="connsiteY6" fmla="*/ 131445 h 561975"/>
              <a:gd name="connsiteX7" fmla="*/ 28004 w 637803"/>
              <a:gd name="connsiteY7" fmla="*/ 280988 h 561975"/>
              <a:gd name="connsiteX8" fmla="*/ 0 w 637803"/>
              <a:gd name="connsiteY8" fmla="*/ 430530 h 561975"/>
              <a:gd name="connsiteX9" fmla="*/ 123053 w 637803"/>
              <a:gd name="connsiteY9" fmla="*/ 350063 h 561975"/>
              <a:gd name="connsiteX10" fmla="*/ 253813 w 637803"/>
              <a:gd name="connsiteY10" fmla="*/ 453104 h 561975"/>
              <a:gd name="connsiteX11" fmla="*/ 235039 w 637803"/>
              <a:gd name="connsiteY11" fmla="*/ 561975 h 561975"/>
              <a:gd name="connsiteX12" fmla="*/ 370942 w 637803"/>
              <a:gd name="connsiteY12" fmla="*/ 479898 h 561975"/>
              <a:gd name="connsiteX13" fmla="*/ 384162 w 637803"/>
              <a:gd name="connsiteY13" fmla="*/ 480403 h 561975"/>
              <a:gd name="connsiteX14" fmla="*/ 627726 w 637803"/>
              <a:gd name="connsiteY14" fmla="*/ 371294 h 561975"/>
              <a:gd name="connsiteX15" fmla="*/ 514350 w 637803"/>
              <a:gd name="connsiteY15" fmla="*/ 285750 h 561975"/>
              <a:gd name="connsiteX16" fmla="*/ 500062 w 637803"/>
              <a:gd name="connsiteY16" fmla="*/ 213760 h 561975"/>
              <a:gd name="connsiteX17" fmla="*/ 485775 w 637803"/>
              <a:gd name="connsiteY17" fmla="*/ 199473 h 561975"/>
              <a:gd name="connsiteX18" fmla="*/ 500062 w 637803"/>
              <a:gd name="connsiteY18" fmla="*/ 185185 h 561975"/>
              <a:gd name="connsiteX19" fmla="*/ 514350 w 637803"/>
              <a:gd name="connsiteY19" fmla="*/ 199473 h 561975"/>
              <a:gd name="connsiteX20" fmla="*/ 500062 w 637803"/>
              <a:gd name="connsiteY20" fmla="*/ 213760 h 561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37803" h="561975">
                <a:moveTo>
                  <a:pt x="637804" y="202235"/>
                </a:moveTo>
                <a:cubicBezTo>
                  <a:pt x="575716" y="125898"/>
                  <a:pt x="482552" y="81579"/>
                  <a:pt x="384153" y="81572"/>
                </a:cubicBezTo>
                <a:cubicBezTo>
                  <a:pt x="379705" y="81572"/>
                  <a:pt x="375333" y="81905"/>
                  <a:pt x="370932" y="82077"/>
                </a:cubicBezTo>
                <a:lnTo>
                  <a:pt x="235039" y="0"/>
                </a:lnTo>
                <a:cubicBezTo>
                  <a:pt x="236092" y="36999"/>
                  <a:pt x="242417" y="73658"/>
                  <a:pt x="253822" y="108871"/>
                </a:cubicBezTo>
                <a:cubicBezTo>
                  <a:pt x="202141" y="131464"/>
                  <a:pt x="157116" y="166935"/>
                  <a:pt x="123053" y="211893"/>
                </a:cubicBezTo>
                <a:lnTo>
                  <a:pt x="0" y="131445"/>
                </a:lnTo>
                <a:cubicBezTo>
                  <a:pt x="0" y="190205"/>
                  <a:pt x="28004" y="280988"/>
                  <a:pt x="28004" y="280988"/>
                </a:cubicBezTo>
                <a:cubicBezTo>
                  <a:pt x="28004" y="280988"/>
                  <a:pt x="0" y="371789"/>
                  <a:pt x="0" y="430530"/>
                </a:cubicBezTo>
                <a:lnTo>
                  <a:pt x="123053" y="350063"/>
                </a:lnTo>
                <a:cubicBezTo>
                  <a:pt x="157111" y="395027"/>
                  <a:pt x="202132" y="430504"/>
                  <a:pt x="253813" y="453104"/>
                </a:cubicBezTo>
                <a:cubicBezTo>
                  <a:pt x="242410" y="488317"/>
                  <a:pt x="236089" y="524977"/>
                  <a:pt x="235039" y="561975"/>
                </a:cubicBezTo>
                <a:lnTo>
                  <a:pt x="370942" y="479898"/>
                </a:lnTo>
                <a:cubicBezTo>
                  <a:pt x="375342" y="480070"/>
                  <a:pt x="379714" y="480403"/>
                  <a:pt x="384162" y="480403"/>
                </a:cubicBezTo>
                <a:cubicBezTo>
                  <a:pt x="477185" y="480386"/>
                  <a:pt x="565785" y="440695"/>
                  <a:pt x="627726" y="371294"/>
                </a:cubicBezTo>
                <a:lnTo>
                  <a:pt x="514350" y="285750"/>
                </a:lnTo>
                <a:close/>
                <a:moveTo>
                  <a:pt x="500062" y="213760"/>
                </a:moveTo>
                <a:cubicBezTo>
                  <a:pt x="492172" y="213760"/>
                  <a:pt x="485775" y="207363"/>
                  <a:pt x="485775" y="199473"/>
                </a:cubicBezTo>
                <a:cubicBezTo>
                  <a:pt x="485775" y="191582"/>
                  <a:pt x="492172" y="185185"/>
                  <a:pt x="500062" y="185185"/>
                </a:cubicBezTo>
                <a:cubicBezTo>
                  <a:pt x="507953" y="185185"/>
                  <a:pt x="514350" y="191582"/>
                  <a:pt x="514350" y="199473"/>
                </a:cubicBezTo>
                <a:cubicBezTo>
                  <a:pt x="514350" y="207363"/>
                  <a:pt x="507953" y="213760"/>
                  <a:pt x="500062" y="213760"/>
                </a:cubicBezTo>
                <a:close/>
              </a:path>
            </a:pathLst>
          </a:cu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583853AF-F89C-47EB-9697-1A044E574CA3}"/>
              </a:ext>
            </a:extLst>
          </p:cNvPr>
          <p:cNvSpPr/>
          <p:nvPr/>
        </p:nvSpPr>
        <p:spPr>
          <a:xfrm>
            <a:off x="2496707" y="4756006"/>
            <a:ext cx="414385" cy="365120"/>
          </a:xfrm>
          <a:custGeom>
            <a:avLst/>
            <a:gdLst>
              <a:gd name="connsiteX0" fmla="*/ 637804 w 637803"/>
              <a:gd name="connsiteY0" fmla="*/ 202235 h 561975"/>
              <a:gd name="connsiteX1" fmla="*/ 384153 w 637803"/>
              <a:gd name="connsiteY1" fmla="*/ 81572 h 561975"/>
              <a:gd name="connsiteX2" fmla="*/ 370932 w 637803"/>
              <a:gd name="connsiteY2" fmla="*/ 82077 h 561975"/>
              <a:gd name="connsiteX3" fmla="*/ 235039 w 637803"/>
              <a:gd name="connsiteY3" fmla="*/ 0 h 561975"/>
              <a:gd name="connsiteX4" fmla="*/ 253822 w 637803"/>
              <a:gd name="connsiteY4" fmla="*/ 108871 h 561975"/>
              <a:gd name="connsiteX5" fmla="*/ 123053 w 637803"/>
              <a:gd name="connsiteY5" fmla="*/ 211893 h 561975"/>
              <a:gd name="connsiteX6" fmla="*/ 0 w 637803"/>
              <a:gd name="connsiteY6" fmla="*/ 131445 h 561975"/>
              <a:gd name="connsiteX7" fmla="*/ 28004 w 637803"/>
              <a:gd name="connsiteY7" fmla="*/ 280988 h 561975"/>
              <a:gd name="connsiteX8" fmla="*/ 0 w 637803"/>
              <a:gd name="connsiteY8" fmla="*/ 430530 h 561975"/>
              <a:gd name="connsiteX9" fmla="*/ 123053 w 637803"/>
              <a:gd name="connsiteY9" fmla="*/ 350063 h 561975"/>
              <a:gd name="connsiteX10" fmla="*/ 253813 w 637803"/>
              <a:gd name="connsiteY10" fmla="*/ 453104 h 561975"/>
              <a:gd name="connsiteX11" fmla="*/ 235039 w 637803"/>
              <a:gd name="connsiteY11" fmla="*/ 561975 h 561975"/>
              <a:gd name="connsiteX12" fmla="*/ 370942 w 637803"/>
              <a:gd name="connsiteY12" fmla="*/ 479898 h 561975"/>
              <a:gd name="connsiteX13" fmla="*/ 384162 w 637803"/>
              <a:gd name="connsiteY13" fmla="*/ 480403 h 561975"/>
              <a:gd name="connsiteX14" fmla="*/ 627726 w 637803"/>
              <a:gd name="connsiteY14" fmla="*/ 371294 h 561975"/>
              <a:gd name="connsiteX15" fmla="*/ 514350 w 637803"/>
              <a:gd name="connsiteY15" fmla="*/ 285750 h 561975"/>
              <a:gd name="connsiteX16" fmla="*/ 500062 w 637803"/>
              <a:gd name="connsiteY16" fmla="*/ 213760 h 561975"/>
              <a:gd name="connsiteX17" fmla="*/ 485775 w 637803"/>
              <a:gd name="connsiteY17" fmla="*/ 199473 h 561975"/>
              <a:gd name="connsiteX18" fmla="*/ 500062 w 637803"/>
              <a:gd name="connsiteY18" fmla="*/ 185185 h 561975"/>
              <a:gd name="connsiteX19" fmla="*/ 514350 w 637803"/>
              <a:gd name="connsiteY19" fmla="*/ 199473 h 561975"/>
              <a:gd name="connsiteX20" fmla="*/ 500062 w 637803"/>
              <a:gd name="connsiteY20" fmla="*/ 213760 h 561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37803" h="561975">
                <a:moveTo>
                  <a:pt x="637804" y="202235"/>
                </a:moveTo>
                <a:cubicBezTo>
                  <a:pt x="575716" y="125898"/>
                  <a:pt x="482552" y="81579"/>
                  <a:pt x="384153" y="81572"/>
                </a:cubicBezTo>
                <a:cubicBezTo>
                  <a:pt x="379705" y="81572"/>
                  <a:pt x="375333" y="81905"/>
                  <a:pt x="370932" y="82077"/>
                </a:cubicBezTo>
                <a:lnTo>
                  <a:pt x="235039" y="0"/>
                </a:lnTo>
                <a:cubicBezTo>
                  <a:pt x="236092" y="36999"/>
                  <a:pt x="242417" y="73658"/>
                  <a:pt x="253822" y="108871"/>
                </a:cubicBezTo>
                <a:cubicBezTo>
                  <a:pt x="202141" y="131464"/>
                  <a:pt x="157116" y="166935"/>
                  <a:pt x="123053" y="211893"/>
                </a:cubicBezTo>
                <a:lnTo>
                  <a:pt x="0" y="131445"/>
                </a:lnTo>
                <a:cubicBezTo>
                  <a:pt x="0" y="190205"/>
                  <a:pt x="28004" y="280988"/>
                  <a:pt x="28004" y="280988"/>
                </a:cubicBezTo>
                <a:cubicBezTo>
                  <a:pt x="28004" y="280988"/>
                  <a:pt x="0" y="371789"/>
                  <a:pt x="0" y="430530"/>
                </a:cubicBezTo>
                <a:lnTo>
                  <a:pt x="123053" y="350063"/>
                </a:lnTo>
                <a:cubicBezTo>
                  <a:pt x="157111" y="395027"/>
                  <a:pt x="202132" y="430504"/>
                  <a:pt x="253813" y="453104"/>
                </a:cubicBezTo>
                <a:cubicBezTo>
                  <a:pt x="242410" y="488317"/>
                  <a:pt x="236089" y="524977"/>
                  <a:pt x="235039" y="561975"/>
                </a:cubicBezTo>
                <a:lnTo>
                  <a:pt x="370942" y="479898"/>
                </a:lnTo>
                <a:cubicBezTo>
                  <a:pt x="375342" y="480070"/>
                  <a:pt x="379714" y="480403"/>
                  <a:pt x="384162" y="480403"/>
                </a:cubicBezTo>
                <a:cubicBezTo>
                  <a:pt x="477185" y="480386"/>
                  <a:pt x="565785" y="440695"/>
                  <a:pt x="627726" y="371294"/>
                </a:cubicBezTo>
                <a:lnTo>
                  <a:pt x="514350" y="285750"/>
                </a:lnTo>
                <a:close/>
                <a:moveTo>
                  <a:pt x="500062" y="213760"/>
                </a:moveTo>
                <a:cubicBezTo>
                  <a:pt x="492172" y="213760"/>
                  <a:pt x="485775" y="207363"/>
                  <a:pt x="485775" y="199473"/>
                </a:cubicBezTo>
                <a:cubicBezTo>
                  <a:pt x="485775" y="191582"/>
                  <a:pt x="492172" y="185185"/>
                  <a:pt x="500062" y="185185"/>
                </a:cubicBezTo>
                <a:cubicBezTo>
                  <a:pt x="507953" y="185185"/>
                  <a:pt x="514350" y="191582"/>
                  <a:pt x="514350" y="199473"/>
                </a:cubicBezTo>
                <a:cubicBezTo>
                  <a:pt x="514350" y="207363"/>
                  <a:pt x="507953" y="213760"/>
                  <a:pt x="500062" y="213760"/>
                </a:cubicBezTo>
                <a:close/>
              </a:path>
            </a:pathLst>
          </a:cu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4591948E-4D6D-4270-B80F-B3505F737B88}"/>
              </a:ext>
            </a:extLst>
          </p:cNvPr>
          <p:cNvSpPr/>
          <p:nvPr/>
        </p:nvSpPr>
        <p:spPr>
          <a:xfrm>
            <a:off x="2310600" y="5166352"/>
            <a:ext cx="333631" cy="159249"/>
          </a:xfrm>
          <a:custGeom>
            <a:avLst/>
            <a:gdLst>
              <a:gd name="connsiteX0" fmla="*/ 169564 w 266461"/>
              <a:gd name="connsiteY0" fmla="*/ 21203 h 127187"/>
              <a:gd name="connsiteX1" fmla="*/ 146552 w 266461"/>
              <a:gd name="connsiteY1" fmla="*/ 23022 h 127187"/>
              <a:gd name="connsiteX2" fmla="*/ 102946 w 266461"/>
              <a:gd name="connsiteY2" fmla="*/ 0 h 127187"/>
              <a:gd name="connsiteX3" fmla="*/ 109614 w 266461"/>
              <a:gd name="connsiteY3" fmla="*/ 30899 h 127187"/>
              <a:gd name="connsiteX4" fmla="*/ 42396 w 266461"/>
              <a:gd name="connsiteY4" fmla="*/ 45434 h 127187"/>
              <a:gd name="connsiteX5" fmla="*/ 0 w 266461"/>
              <a:gd name="connsiteY5" fmla="*/ 21203 h 127187"/>
              <a:gd name="connsiteX6" fmla="*/ 9087 w 266461"/>
              <a:gd name="connsiteY6" fmla="*/ 63598 h 127187"/>
              <a:gd name="connsiteX7" fmla="*/ 0 w 266461"/>
              <a:gd name="connsiteY7" fmla="*/ 105985 h 127187"/>
              <a:gd name="connsiteX8" fmla="*/ 42396 w 266461"/>
              <a:gd name="connsiteY8" fmla="*/ 81763 h 127187"/>
              <a:gd name="connsiteX9" fmla="*/ 109614 w 266461"/>
              <a:gd name="connsiteY9" fmla="*/ 96298 h 127187"/>
              <a:gd name="connsiteX10" fmla="*/ 102946 w 266461"/>
              <a:gd name="connsiteY10" fmla="*/ 127187 h 127187"/>
              <a:gd name="connsiteX11" fmla="*/ 146552 w 266461"/>
              <a:gd name="connsiteY11" fmla="*/ 104175 h 127187"/>
              <a:gd name="connsiteX12" fmla="*/ 169564 w 266461"/>
              <a:gd name="connsiteY12" fmla="*/ 105985 h 127187"/>
              <a:gd name="connsiteX13" fmla="*/ 266462 w 266461"/>
              <a:gd name="connsiteY13" fmla="*/ 63598 h 127187"/>
              <a:gd name="connsiteX14" fmla="*/ 169564 w 266461"/>
              <a:gd name="connsiteY14" fmla="*/ 21203 h 127187"/>
              <a:gd name="connsiteX15" fmla="*/ 220999 w 266461"/>
              <a:gd name="connsiteY15" fmla="*/ 57541 h 127187"/>
              <a:gd name="connsiteX16" fmla="*/ 214941 w 266461"/>
              <a:gd name="connsiteY16" fmla="*/ 51483 h 127187"/>
              <a:gd name="connsiteX17" fmla="*/ 220999 w 266461"/>
              <a:gd name="connsiteY17" fmla="*/ 45425 h 127187"/>
              <a:gd name="connsiteX18" fmla="*/ 227057 w 266461"/>
              <a:gd name="connsiteY18" fmla="*/ 51483 h 127187"/>
              <a:gd name="connsiteX19" fmla="*/ 221037 w 266461"/>
              <a:gd name="connsiteY19" fmla="*/ 57541 h 127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66461" h="127187">
                <a:moveTo>
                  <a:pt x="169564" y="21203"/>
                </a:moveTo>
                <a:cubicBezTo>
                  <a:pt x="161858" y="21230"/>
                  <a:pt x="154166" y="21839"/>
                  <a:pt x="146552" y="23022"/>
                </a:cubicBezTo>
                <a:lnTo>
                  <a:pt x="102946" y="0"/>
                </a:lnTo>
                <a:cubicBezTo>
                  <a:pt x="103269" y="10619"/>
                  <a:pt x="105529" y="21091"/>
                  <a:pt x="109614" y="30899"/>
                </a:cubicBezTo>
                <a:cubicBezTo>
                  <a:pt x="83572" y="37567"/>
                  <a:pt x="59045" y="45434"/>
                  <a:pt x="42396" y="45434"/>
                </a:cubicBezTo>
                <a:lnTo>
                  <a:pt x="0" y="21203"/>
                </a:lnTo>
                <a:cubicBezTo>
                  <a:pt x="1162" y="35671"/>
                  <a:pt x="4218" y="49924"/>
                  <a:pt x="9087" y="63598"/>
                </a:cubicBezTo>
                <a:cubicBezTo>
                  <a:pt x="4219" y="77270"/>
                  <a:pt x="1163" y="91519"/>
                  <a:pt x="0" y="105985"/>
                </a:cubicBezTo>
                <a:lnTo>
                  <a:pt x="42396" y="81763"/>
                </a:lnTo>
                <a:cubicBezTo>
                  <a:pt x="59045" y="81763"/>
                  <a:pt x="83572" y="89640"/>
                  <a:pt x="109614" y="96298"/>
                </a:cubicBezTo>
                <a:cubicBezTo>
                  <a:pt x="105529" y="106103"/>
                  <a:pt x="103270" y="116571"/>
                  <a:pt x="102946" y="127187"/>
                </a:cubicBezTo>
                <a:lnTo>
                  <a:pt x="146552" y="104175"/>
                </a:lnTo>
                <a:cubicBezTo>
                  <a:pt x="154166" y="105355"/>
                  <a:pt x="161858" y="105960"/>
                  <a:pt x="169564" y="105985"/>
                </a:cubicBezTo>
                <a:cubicBezTo>
                  <a:pt x="208016" y="105985"/>
                  <a:pt x="266462" y="77219"/>
                  <a:pt x="266462" y="63598"/>
                </a:cubicBezTo>
                <a:cubicBezTo>
                  <a:pt x="266462" y="49978"/>
                  <a:pt x="208016" y="21203"/>
                  <a:pt x="169564" y="21203"/>
                </a:cubicBezTo>
                <a:close/>
                <a:moveTo>
                  <a:pt x="220999" y="57541"/>
                </a:moveTo>
                <a:cubicBezTo>
                  <a:pt x="217653" y="57541"/>
                  <a:pt x="214941" y="54829"/>
                  <a:pt x="214941" y="51483"/>
                </a:cubicBezTo>
                <a:cubicBezTo>
                  <a:pt x="214941" y="48136"/>
                  <a:pt x="217653" y="45425"/>
                  <a:pt x="220999" y="45425"/>
                </a:cubicBezTo>
                <a:cubicBezTo>
                  <a:pt x="224344" y="45425"/>
                  <a:pt x="227057" y="48136"/>
                  <a:pt x="227057" y="51483"/>
                </a:cubicBezTo>
                <a:cubicBezTo>
                  <a:pt x="227052" y="54812"/>
                  <a:pt x="224366" y="57515"/>
                  <a:pt x="221037" y="57541"/>
                </a:cubicBezTo>
                <a:close/>
              </a:path>
            </a:pathLst>
          </a:cu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5B53FFB9-A752-4FCA-AD8D-B943F080586E}"/>
              </a:ext>
            </a:extLst>
          </p:cNvPr>
          <p:cNvSpPr/>
          <p:nvPr/>
        </p:nvSpPr>
        <p:spPr>
          <a:xfrm>
            <a:off x="2593585" y="5401030"/>
            <a:ext cx="333631" cy="159249"/>
          </a:xfrm>
          <a:custGeom>
            <a:avLst/>
            <a:gdLst>
              <a:gd name="connsiteX0" fmla="*/ 169564 w 266461"/>
              <a:gd name="connsiteY0" fmla="*/ 21203 h 127187"/>
              <a:gd name="connsiteX1" fmla="*/ 146552 w 266461"/>
              <a:gd name="connsiteY1" fmla="*/ 23022 h 127187"/>
              <a:gd name="connsiteX2" fmla="*/ 102946 w 266461"/>
              <a:gd name="connsiteY2" fmla="*/ 0 h 127187"/>
              <a:gd name="connsiteX3" fmla="*/ 109614 w 266461"/>
              <a:gd name="connsiteY3" fmla="*/ 30899 h 127187"/>
              <a:gd name="connsiteX4" fmla="*/ 42396 w 266461"/>
              <a:gd name="connsiteY4" fmla="*/ 45434 h 127187"/>
              <a:gd name="connsiteX5" fmla="*/ 0 w 266461"/>
              <a:gd name="connsiteY5" fmla="*/ 21203 h 127187"/>
              <a:gd name="connsiteX6" fmla="*/ 9087 w 266461"/>
              <a:gd name="connsiteY6" fmla="*/ 63598 h 127187"/>
              <a:gd name="connsiteX7" fmla="*/ 0 w 266461"/>
              <a:gd name="connsiteY7" fmla="*/ 105985 h 127187"/>
              <a:gd name="connsiteX8" fmla="*/ 42396 w 266461"/>
              <a:gd name="connsiteY8" fmla="*/ 81763 h 127187"/>
              <a:gd name="connsiteX9" fmla="*/ 109614 w 266461"/>
              <a:gd name="connsiteY9" fmla="*/ 96298 h 127187"/>
              <a:gd name="connsiteX10" fmla="*/ 102946 w 266461"/>
              <a:gd name="connsiteY10" fmla="*/ 127187 h 127187"/>
              <a:gd name="connsiteX11" fmla="*/ 146552 w 266461"/>
              <a:gd name="connsiteY11" fmla="*/ 104175 h 127187"/>
              <a:gd name="connsiteX12" fmla="*/ 169564 w 266461"/>
              <a:gd name="connsiteY12" fmla="*/ 105985 h 127187"/>
              <a:gd name="connsiteX13" fmla="*/ 266462 w 266461"/>
              <a:gd name="connsiteY13" fmla="*/ 63598 h 127187"/>
              <a:gd name="connsiteX14" fmla="*/ 169564 w 266461"/>
              <a:gd name="connsiteY14" fmla="*/ 21203 h 127187"/>
              <a:gd name="connsiteX15" fmla="*/ 220999 w 266461"/>
              <a:gd name="connsiteY15" fmla="*/ 57541 h 127187"/>
              <a:gd name="connsiteX16" fmla="*/ 214941 w 266461"/>
              <a:gd name="connsiteY16" fmla="*/ 51483 h 127187"/>
              <a:gd name="connsiteX17" fmla="*/ 220999 w 266461"/>
              <a:gd name="connsiteY17" fmla="*/ 45425 h 127187"/>
              <a:gd name="connsiteX18" fmla="*/ 227057 w 266461"/>
              <a:gd name="connsiteY18" fmla="*/ 51483 h 127187"/>
              <a:gd name="connsiteX19" fmla="*/ 221037 w 266461"/>
              <a:gd name="connsiteY19" fmla="*/ 57541 h 127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66461" h="127187">
                <a:moveTo>
                  <a:pt x="169564" y="21203"/>
                </a:moveTo>
                <a:cubicBezTo>
                  <a:pt x="161858" y="21230"/>
                  <a:pt x="154166" y="21839"/>
                  <a:pt x="146552" y="23022"/>
                </a:cubicBezTo>
                <a:lnTo>
                  <a:pt x="102946" y="0"/>
                </a:lnTo>
                <a:cubicBezTo>
                  <a:pt x="103269" y="10619"/>
                  <a:pt x="105529" y="21091"/>
                  <a:pt x="109614" y="30899"/>
                </a:cubicBezTo>
                <a:cubicBezTo>
                  <a:pt x="83572" y="37567"/>
                  <a:pt x="59045" y="45434"/>
                  <a:pt x="42396" y="45434"/>
                </a:cubicBezTo>
                <a:lnTo>
                  <a:pt x="0" y="21203"/>
                </a:lnTo>
                <a:cubicBezTo>
                  <a:pt x="1162" y="35671"/>
                  <a:pt x="4218" y="49924"/>
                  <a:pt x="9087" y="63598"/>
                </a:cubicBezTo>
                <a:cubicBezTo>
                  <a:pt x="4219" y="77270"/>
                  <a:pt x="1163" y="91519"/>
                  <a:pt x="0" y="105985"/>
                </a:cubicBezTo>
                <a:lnTo>
                  <a:pt x="42396" y="81763"/>
                </a:lnTo>
                <a:cubicBezTo>
                  <a:pt x="59045" y="81763"/>
                  <a:pt x="83572" y="89640"/>
                  <a:pt x="109614" y="96298"/>
                </a:cubicBezTo>
                <a:cubicBezTo>
                  <a:pt x="105529" y="106103"/>
                  <a:pt x="103270" y="116571"/>
                  <a:pt x="102946" y="127187"/>
                </a:cubicBezTo>
                <a:lnTo>
                  <a:pt x="146552" y="104175"/>
                </a:lnTo>
                <a:cubicBezTo>
                  <a:pt x="154166" y="105355"/>
                  <a:pt x="161858" y="105960"/>
                  <a:pt x="169564" y="105985"/>
                </a:cubicBezTo>
                <a:cubicBezTo>
                  <a:pt x="208016" y="105985"/>
                  <a:pt x="266462" y="77219"/>
                  <a:pt x="266462" y="63598"/>
                </a:cubicBezTo>
                <a:cubicBezTo>
                  <a:pt x="266462" y="49978"/>
                  <a:pt x="208016" y="21203"/>
                  <a:pt x="169564" y="21203"/>
                </a:cubicBezTo>
                <a:close/>
                <a:moveTo>
                  <a:pt x="220999" y="57541"/>
                </a:moveTo>
                <a:cubicBezTo>
                  <a:pt x="217653" y="57541"/>
                  <a:pt x="214941" y="54829"/>
                  <a:pt x="214941" y="51483"/>
                </a:cubicBezTo>
                <a:cubicBezTo>
                  <a:pt x="214941" y="48136"/>
                  <a:pt x="217653" y="45425"/>
                  <a:pt x="220999" y="45425"/>
                </a:cubicBezTo>
                <a:cubicBezTo>
                  <a:pt x="224344" y="45425"/>
                  <a:pt x="227057" y="48136"/>
                  <a:pt x="227057" y="51483"/>
                </a:cubicBezTo>
                <a:cubicBezTo>
                  <a:pt x="227052" y="54812"/>
                  <a:pt x="224366" y="57515"/>
                  <a:pt x="221037" y="57541"/>
                </a:cubicBezTo>
                <a:close/>
              </a:path>
            </a:pathLst>
          </a:cu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58" name="Content Placeholder 11">
            <a:extLst>
              <a:ext uri="{FF2B5EF4-FFF2-40B4-BE49-F238E27FC236}">
                <a16:creationId xmlns:a16="http://schemas.microsoft.com/office/drawing/2014/main" id="{E73D9231-05D5-4165-AA18-ADD16696C845}"/>
              </a:ext>
            </a:extLst>
          </p:cNvPr>
          <p:cNvSpPr txBox="1">
            <a:spLocks/>
          </p:cNvSpPr>
          <p:nvPr/>
        </p:nvSpPr>
        <p:spPr>
          <a:xfrm>
            <a:off x="6408045" y="2380406"/>
            <a:ext cx="4345602" cy="401074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SzPct val="100000"/>
              <a:buFont typeface="Calibri" panose="020F050202020403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0116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404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6692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4980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0"/>
              </a:spcBef>
            </a:pPr>
            <a:r>
              <a:rPr lang="en-US" sz="2000" dirty="0"/>
              <a:t>Each node knows the </a:t>
            </a:r>
            <a:r>
              <a:rPr lang="en-US" sz="2000" b="1" dirty="0"/>
              <a:t>route </a:t>
            </a:r>
            <a:r>
              <a:rPr lang="en-US" sz="2000" dirty="0"/>
              <a:t>to: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85AB7D7C-D137-4259-854C-ADC656A9C2A4}"/>
              </a:ext>
            </a:extLst>
          </p:cNvPr>
          <p:cNvGrpSpPr/>
          <p:nvPr/>
        </p:nvGrpSpPr>
        <p:grpSpPr>
          <a:xfrm>
            <a:off x="6696978" y="2666182"/>
            <a:ext cx="1048878" cy="1235166"/>
            <a:chOff x="1778612" y="2907607"/>
            <a:chExt cx="677527" cy="797862"/>
          </a:xfrm>
        </p:grpSpPr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A1D02C8B-8F23-45F2-8192-5299C0552FC2}"/>
                </a:ext>
              </a:extLst>
            </p:cNvPr>
            <p:cNvSpPr/>
            <p:nvPr/>
          </p:nvSpPr>
          <p:spPr>
            <a:xfrm>
              <a:off x="1778612" y="3143494"/>
              <a:ext cx="637803" cy="561975"/>
            </a:xfrm>
            <a:custGeom>
              <a:avLst/>
              <a:gdLst>
                <a:gd name="connsiteX0" fmla="*/ 637804 w 637803"/>
                <a:gd name="connsiteY0" fmla="*/ 202235 h 561975"/>
                <a:gd name="connsiteX1" fmla="*/ 384153 w 637803"/>
                <a:gd name="connsiteY1" fmla="*/ 81572 h 561975"/>
                <a:gd name="connsiteX2" fmla="*/ 370932 w 637803"/>
                <a:gd name="connsiteY2" fmla="*/ 82077 h 561975"/>
                <a:gd name="connsiteX3" fmla="*/ 235039 w 637803"/>
                <a:gd name="connsiteY3" fmla="*/ 0 h 561975"/>
                <a:gd name="connsiteX4" fmla="*/ 253822 w 637803"/>
                <a:gd name="connsiteY4" fmla="*/ 108871 h 561975"/>
                <a:gd name="connsiteX5" fmla="*/ 123053 w 637803"/>
                <a:gd name="connsiteY5" fmla="*/ 211893 h 561975"/>
                <a:gd name="connsiteX6" fmla="*/ 0 w 637803"/>
                <a:gd name="connsiteY6" fmla="*/ 131445 h 561975"/>
                <a:gd name="connsiteX7" fmla="*/ 28004 w 637803"/>
                <a:gd name="connsiteY7" fmla="*/ 280988 h 561975"/>
                <a:gd name="connsiteX8" fmla="*/ 0 w 637803"/>
                <a:gd name="connsiteY8" fmla="*/ 430530 h 561975"/>
                <a:gd name="connsiteX9" fmla="*/ 123053 w 637803"/>
                <a:gd name="connsiteY9" fmla="*/ 350063 h 561975"/>
                <a:gd name="connsiteX10" fmla="*/ 253813 w 637803"/>
                <a:gd name="connsiteY10" fmla="*/ 453104 h 561975"/>
                <a:gd name="connsiteX11" fmla="*/ 235039 w 637803"/>
                <a:gd name="connsiteY11" fmla="*/ 561975 h 561975"/>
                <a:gd name="connsiteX12" fmla="*/ 370942 w 637803"/>
                <a:gd name="connsiteY12" fmla="*/ 479898 h 561975"/>
                <a:gd name="connsiteX13" fmla="*/ 384162 w 637803"/>
                <a:gd name="connsiteY13" fmla="*/ 480403 h 561975"/>
                <a:gd name="connsiteX14" fmla="*/ 627726 w 637803"/>
                <a:gd name="connsiteY14" fmla="*/ 371294 h 561975"/>
                <a:gd name="connsiteX15" fmla="*/ 514350 w 637803"/>
                <a:gd name="connsiteY15" fmla="*/ 285750 h 561975"/>
                <a:gd name="connsiteX16" fmla="*/ 500062 w 637803"/>
                <a:gd name="connsiteY16" fmla="*/ 213760 h 561975"/>
                <a:gd name="connsiteX17" fmla="*/ 485775 w 637803"/>
                <a:gd name="connsiteY17" fmla="*/ 199473 h 561975"/>
                <a:gd name="connsiteX18" fmla="*/ 500062 w 637803"/>
                <a:gd name="connsiteY18" fmla="*/ 185185 h 561975"/>
                <a:gd name="connsiteX19" fmla="*/ 514350 w 637803"/>
                <a:gd name="connsiteY19" fmla="*/ 199473 h 561975"/>
                <a:gd name="connsiteX20" fmla="*/ 500062 w 637803"/>
                <a:gd name="connsiteY20" fmla="*/ 213760 h 561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37803" h="561975">
                  <a:moveTo>
                    <a:pt x="637804" y="202235"/>
                  </a:moveTo>
                  <a:cubicBezTo>
                    <a:pt x="575716" y="125898"/>
                    <a:pt x="482552" y="81579"/>
                    <a:pt x="384153" y="81572"/>
                  </a:cubicBezTo>
                  <a:cubicBezTo>
                    <a:pt x="379705" y="81572"/>
                    <a:pt x="375333" y="81905"/>
                    <a:pt x="370932" y="82077"/>
                  </a:cubicBezTo>
                  <a:lnTo>
                    <a:pt x="235039" y="0"/>
                  </a:lnTo>
                  <a:cubicBezTo>
                    <a:pt x="236092" y="36999"/>
                    <a:pt x="242417" y="73658"/>
                    <a:pt x="253822" y="108871"/>
                  </a:cubicBezTo>
                  <a:cubicBezTo>
                    <a:pt x="202141" y="131464"/>
                    <a:pt x="157116" y="166935"/>
                    <a:pt x="123053" y="211893"/>
                  </a:cubicBezTo>
                  <a:lnTo>
                    <a:pt x="0" y="131445"/>
                  </a:lnTo>
                  <a:cubicBezTo>
                    <a:pt x="0" y="190205"/>
                    <a:pt x="28004" y="280988"/>
                    <a:pt x="28004" y="280988"/>
                  </a:cubicBezTo>
                  <a:cubicBezTo>
                    <a:pt x="28004" y="280988"/>
                    <a:pt x="0" y="371789"/>
                    <a:pt x="0" y="430530"/>
                  </a:cubicBezTo>
                  <a:lnTo>
                    <a:pt x="123053" y="350063"/>
                  </a:lnTo>
                  <a:cubicBezTo>
                    <a:pt x="157111" y="395027"/>
                    <a:pt x="202132" y="430504"/>
                    <a:pt x="253813" y="453104"/>
                  </a:cubicBezTo>
                  <a:cubicBezTo>
                    <a:pt x="242410" y="488317"/>
                    <a:pt x="236089" y="524977"/>
                    <a:pt x="235039" y="561975"/>
                  </a:cubicBezTo>
                  <a:lnTo>
                    <a:pt x="370942" y="479898"/>
                  </a:lnTo>
                  <a:cubicBezTo>
                    <a:pt x="375342" y="480070"/>
                    <a:pt x="379714" y="480403"/>
                    <a:pt x="384162" y="480403"/>
                  </a:cubicBezTo>
                  <a:cubicBezTo>
                    <a:pt x="477185" y="480386"/>
                    <a:pt x="565785" y="440695"/>
                    <a:pt x="627726" y="371294"/>
                  </a:cubicBezTo>
                  <a:lnTo>
                    <a:pt x="514350" y="285750"/>
                  </a:lnTo>
                  <a:close/>
                  <a:moveTo>
                    <a:pt x="500062" y="213760"/>
                  </a:moveTo>
                  <a:cubicBezTo>
                    <a:pt x="492172" y="213760"/>
                    <a:pt x="485775" y="207363"/>
                    <a:pt x="485775" y="199473"/>
                  </a:cubicBezTo>
                  <a:cubicBezTo>
                    <a:pt x="485775" y="191582"/>
                    <a:pt x="492172" y="185185"/>
                    <a:pt x="500062" y="185185"/>
                  </a:cubicBezTo>
                  <a:cubicBezTo>
                    <a:pt x="507953" y="185185"/>
                    <a:pt x="514350" y="191582"/>
                    <a:pt x="514350" y="199473"/>
                  </a:cubicBezTo>
                  <a:cubicBezTo>
                    <a:pt x="514350" y="207363"/>
                    <a:pt x="507953" y="213760"/>
                    <a:pt x="500062" y="21376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pic>
          <p:nvPicPr>
            <p:cNvPr id="61" name="Graphic 60" descr="Crown">
              <a:extLst>
                <a:ext uri="{FF2B5EF4-FFF2-40B4-BE49-F238E27FC236}">
                  <a16:creationId xmlns:a16="http://schemas.microsoft.com/office/drawing/2014/main" id="{1DF9B892-6587-4A51-90FD-13B6456264E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970058">
              <a:off x="2062367" y="2907607"/>
              <a:ext cx="393772" cy="393772"/>
            </a:xfrm>
            <a:prstGeom prst="rect">
              <a:avLst/>
            </a:prstGeom>
          </p:spPr>
        </p:pic>
      </p:grpSp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1AE84602-7465-4305-B6FB-EC451559D11B}"/>
              </a:ext>
            </a:extLst>
          </p:cNvPr>
          <p:cNvSpPr/>
          <p:nvPr/>
        </p:nvSpPr>
        <p:spPr>
          <a:xfrm>
            <a:off x="6708241" y="4834929"/>
            <a:ext cx="637803" cy="561975"/>
          </a:xfrm>
          <a:custGeom>
            <a:avLst/>
            <a:gdLst>
              <a:gd name="connsiteX0" fmla="*/ 637804 w 637803"/>
              <a:gd name="connsiteY0" fmla="*/ 202235 h 561975"/>
              <a:gd name="connsiteX1" fmla="*/ 384153 w 637803"/>
              <a:gd name="connsiteY1" fmla="*/ 81572 h 561975"/>
              <a:gd name="connsiteX2" fmla="*/ 370932 w 637803"/>
              <a:gd name="connsiteY2" fmla="*/ 82077 h 561975"/>
              <a:gd name="connsiteX3" fmla="*/ 235039 w 637803"/>
              <a:gd name="connsiteY3" fmla="*/ 0 h 561975"/>
              <a:gd name="connsiteX4" fmla="*/ 253822 w 637803"/>
              <a:gd name="connsiteY4" fmla="*/ 108871 h 561975"/>
              <a:gd name="connsiteX5" fmla="*/ 123053 w 637803"/>
              <a:gd name="connsiteY5" fmla="*/ 211893 h 561975"/>
              <a:gd name="connsiteX6" fmla="*/ 0 w 637803"/>
              <a:gd name="connsiteY6" fmla="*/ 131445 h 561975"/>
              <a:gd name="connsiteX7" fmla="*/ 28004 w 637803"/>
              <a:gd name="connsiteY7" fmla="*/ 280988 h 561975"/>
              <a:gd name="connsiteX8" fmla="*/ 0 w 637803"/>
              <a:gd name="connsiteY8" fmla="*/ 430530 h 561975"/>
              <a:gd name="connsiteX9" fmla="*/ 123053 w 637803"/>
              <a:gd name="connsiteY9" fmla="*/ 350063 h 561975"/>
              <a:gd name="connsiteX10" fmla="*/ 253813 w 637803"/>
              <a:gd name="connsiteY10" fmla="*/ 453104 h 561975"/>
              <a:gd name="connsiteX11" fmla="*/ 235039 w 637803"/>
              <a:gd name="connsiteY11" fmla="*/ 561975 h 561975"/>
              <a:gd name="connsiteX12" fmla="*/ 370942 w 637803"/>
              <a:gd name="connsiteY12" fmla="*/ 479898 h 561975"/>
              <a:gd name="connsiteX13" fmla="*/ 384162 w 637803"/>
              <a:gd name="connsiteY13" fmla="*/ 480403 h 561975"/>
              <a:gd name="connsiteX14" fmla="*/ 627726 w 637803"/>
              <a:gd name="connsiteY14" fmla="*/ 371294 h 561975"/>
              <a:gd name="connsiteX15" fmla="*/ 514350 w 637803"/>
              <a:gd name="connsiteY15" fmla="*/ 285750 h 561975"/>
              <a:gd name="connsiteX16" fmla="*/ 500062 w 637803"/>
              <a:gd name="connsiteY16" fmla="*/ 213760 h 561975"/>
              <a:gd name="connsiteX17" fmla="*/ 485775 w 637803"/>
              <a:gd name="connsiteY17" fmla="*/ 199473 h 561975"/>
              <a:gd name="connsiteX18" fmla="*/ 500062 w 637803"/>
              <a:gd name="connsiteY18" fmla="*/ 185185 h 561975"/>
              <a:gd name="connsiteX19" fmla="*/ 514350 w 637803"/>
              <a:gd name="connsiteY19" fmla="*/ 199473 h 561975"/>
              <a:gd name="connsiteX20" fmla="*/ 500062 w 637803"/>
              <a:gd name="connsiteY20" fmla="*/ 213760 h 561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37803" h="561975">
                <a:moveTo>
                  <a:pt x="637804" y="202235"/>
                </a:moveTo>
                <a:cubicBezTo>
                  <a:pt x="575716" y="125898"/>
                  <a:pt x="482552" y="81579"/>
                  <a:pt x="384153" y="81572"/>
                </a:cubicBezTo>
                <a:cubicBezTo>
                  <a:pt x="379705" y="81572"/>
                  <a:pt x="375333" y="81905"/>
                  <a:pt x="370932" y="82077"/>
                </a:cubicBezTo>
                <a:lnTo>
                  <a:pt x="235039" y="0"/>
                </a:lnTo>
                <a:cubicBezTo>
                  <a:pt x="236092" y="36999"/>
                  <a:pt x="242417" y="73658"/>
                  <a:pt x="253822" y="108871"/>
                </a:cubicBezTo>
                <a:cubicBezTo>
                  <a:pt x="202141" y="131464"/>
                  <a:pt x="157116" y="166935"/>
                  <a:pt x="123053" y="211893"/>
                </a:cubicBezTo>
                <a:lnTo>
                  <a:pt x="0" y="131445"/>
                </a:lnTo>
                <a:cubicBezTo>
                  <a:pt x="0" y="190205"/>
                  <a:pt x="28004" y="280988"/>
                  <a:pt x="28004" y="280988"/>
                </a:cubicBezTo>
                <a:cubicBezTo>
                  <a:pt x="28004" y="280988"/>
                  <a:pt x="0" y="371789"/>
                  <a:pt x="0" y="430530"/>
                </a:cubicBezTo>
                <a:lnTo>
                  <a:pt x="123053" y="350063"/>
                </a:lnTo>
                <a:cubicBezTo>
                  <a:pt x="157111" y="395027"/>
                  <a:pt x="202132" y="430504"/>
                  <a:pt x="253813" y="453104"/>
                </a:cubicBezTo>
                <a:cubicBezTo>
                  <a:pt x="242410" y="488317"/>
                  <a:pt x="236089" y="524977"/>
                  <a:pt x="235039" y="561975"/>
                </a:cubicBezTo>
                <a:lnTo>
                  <a:pt x="370942" y="479898"/>
                </a:lnTo>
                <a:cubicBezTo>
                  <a:pt x="375342" y="480070"/>
                  <a:pt x="379714" y="480403"/>
                  <a:pt x="384162" y="480403"/>
                </a:cubicBezTo>
                <a:cubicBezTo>
                  <a:pt x="477185" y="480386"/>
                  <a:pt x="565785" y="440695"/>
                  <a:pt x="627726" y="371294"/>
                </a:cubicBezTo>
                <a:lnTo>
                  <a:pt x="514350" y="285750"/>
                </a:lnTo>
                <a:close/>
                <a:moveTo>
                  <a:pt x="500062" y="213760"/>
                </a:moveTo>
                <a:cubicBezTo>
                  <a:pt x="492172" y="213760"/>
                  <a:pt x="485775" y="207363"/>
                  <a:pt x="485775" y="199473"/>
                </a:cubicBezTo>
                <a:cubicBezTo>
                  <a:pt x="485775" y="191582"/>
                  <a:pt x="492172" y="185185"/>
                  <a:pt x="500062" y="185185"/>
                </a:cubicBezTo>
                <a:cubicBezTo>
                  <a:pt x="507953" y="185185"/>
                  <a:pt x="514350" y="191582"/>
                  <a:pt x="514350" y="199473"/>
                </a:cubicBezTo>
                <a:cubicBezTo>
                  <a:pt x="514350" y="207363"/>
                  <a:pt x="507953" y="213760"/>
                  <a:pt x="500062" y="213760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64" name="Graphic 63" descr="Crown">
            <a:extLst>
              <a:ext uri="{FF2B5EF4-FFF2-40B4-BE49-F238E27FC236}">
                <a16:creationId xmlns:a16="http://schemas.microsoft.com/office/drawing/2014/main" id="{E8B9A9F8-AEB4-4800-8C45-1F5E6BCDE97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970058">
            <a:off x="6991996" y="4599042"/>
            <a:ext cx="393772" cy="393772"/>
          </a:xfrm>
          <a:prstGeom prst="rect">
            <a:avLst/>
          </a:prstGeom>
        </p:spPr>
      </p:pic>
      <p:sp>
        <p:nvSpPr>
          <p:cNvPr id="65" name="Content Placeholder 11">
            <a:extLst>
              <a:ext uri="{FF2B5EF4-FFF2-40B4-BE49-F238E27FC236}">
                <a16:creationId xmlns:a16="http://schemas.microsoft.com/office/drawing/2014/main" id="{3AC5F862-F985-478D-94E8-99A5736BFE65}"/>
              </a:ext>
            </a:extLst>
          </p:cNvPr>
          <p:cNvSpPr txBox="1">
            <a:spLocks/>
          </p:cNvSpPr>
          <p:nvPr/>
        </p:nvSpPr>
        <p:spPr>
          <a:xfrm>
            <a:off x="8603079" y="3305753"/>
            <a:ext cx="2150568" cy="587681"/>
          </a:xfrm>
          <a:prstGeom prst="rect">
            <a:avLst/>
          </a:prstGeom>
        </p:spPr>
        <p:txBody>
          <a:bodyPr vert="horz" lIns="0" tIns="45720" rIns="0" bIns="45720" rtlCol="0">
            <a:normAutofit fontScale="92500" lnSpcReduction="20000"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SzPct val="100000"/>
              <a:buFont typeface="Calibri" panose="020F050202020403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0116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404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6692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4980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2000" b="1" dirty="0"/>
              <a:t>Each</a:t>
            </a:r>
            <a:r>
              <a:rPr lang="en-US" sz="2000" dirty="0"/>
              <a:t> </a:t>
            </a:r>
            <a:r>
              <a:rPr lang="en-US" sz="2000" b="1" dirty="0"/>
              <a:t>top-level</a:t>
            </a:r>
          </a:p>
          <a:p>
            <a:pPr>
              <a:spcBef>
                <a:spcPts val="0"/>
              </a:spcBef>
            </a:pPr>
            <a:r>
              <a:rPr lang="en-US" sz="2000" dirty="0"/>
              <a:t>landmark</a:t>
            </a:r>
          </a:p>
        </p:txBody>
      </p:sp>
      <p:sp>
        <p:nvSpPr>
          <p:cNvPr id="66" name="Content Placeholder 11">
            <a:extLst>
              <a:ext uri="{FF2B5EF4-FFF2-40B4-BE49-F238E27FC236}">
                <a16:creationId xmlns:a16="http://schemas.microsoft.com/office/drawing/2014/main" id="{B6D21D98-4005-4893-B717-9F1808EC825E}"/>
              </a:ext>
            </a:extLst>
          </p:cNvPr>
          <p:cNvSpPr txBox="1">
            <a:spLocks/>
          </p:cNvSpPr>
          <p:nvPr/>
        </p:nvSpPr>
        <p:spPr>
          <a:xfrm>
            <a:off x="8603078" y="4685668"/>
            <a:ext cx="2150568" cy="10701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SzPct val="100000"/>
              <a:buFont typeface="Calibri" panose="020F050202020403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0116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404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6692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4980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2000" dirty="0"/>
              <a:t>The destinations that were</a:t>
            </a:r>
            <a:r>
              <a:rPr lang="en-US" sz="2000" b="1" dirty="0"/>
              <a:t> not </a:t>
            </a:r>
            <a:r>
              <a:rPr lang="en-US" sz="2000" dirty="0"/>
              <a:t>invalidated</a:t>
            </a: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69998DE8-BB90-4637-994E-1A4E5867EAA0}"/>
              </a:ext>
            </a:extLst>
          </p:cNvPr>
          <p:cNvGrpSpPr/>
          <p:nvPr/>
        </p:nvGrpSpPr>
        <p:grpSpPr>
          <a:xfrm>
            <a:off x="7337000" y="3203527"/>
            <a:ext cx="1048878" cy="1235166"/>
            <a:chOff x="1778612" y="2907607"/>
            <a:chExt cx="677527" cy="797862"/>
          </a:xfrm>
        </p:grpSpPr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47891D16-6CBA-48A4-B395-119B3D6EF2C9}"/>
                </a:ext>
              </a:extLst>
            </p:cNvPr>
            <p:cNvSpPr/>
            <p:nvPr/>
          </p:nvSpPr>
          <p:spPr>
            <a:xfrm>
              <a:off x="1778612" y="3143494"/>
              <a:ext cx="637803" cy="561975"/>
            </a:xfrm>
            <a:custGeom>
              <a:avLst/>
              <a:gdLst>
                <a:gd name="connsiteX0" fmla="*/ 637804 w 637803"/>
                <a:gd name="connsiteY0" fmla="*/ 202235 h 561975"/>
                <a:gd name="connsiteX1" fmla="*/ 384153 w 637803"/>
                <a:gd name="connsiteY1" fmla="*/ 81572 h 561975"/>
                <a:gd name="connsiteX2" fmla="*/ 370932 w 637803"/>
                <a:gd name="connsiteY2" fmla="*/ 82077 h 561975"/>
                <a:gd name="connsiteX3" fmla="*/ 235039 w 637803"/>
                <a:gd name="connsiteY3" fmla="*/ 0 h 561975"/>
                <a:gd name="connsiteX4" fmla="*/ 253822 w 637803"/>
                <a:gd name="connsiteY4" fmla="*/ 108871 h 561975"/>
                <a:gd name="connsiteX5" fmla="*/ 123053 w 637803"/>
                <a:gd name="connsiteY5" fmla="*/ 211893 h 561975"/>
                <a:gd name="connsiteX6" fmla="*/ 0 w 637803"/>
                <a:gd name="connsiteY6" fmla="*/ 131445 h 561975"/>
                <a:gd name="connsiteX7" fmla="*/ 28004 w 637803"/>
                <a:gd name="connsiteY7" fmla="*/ 280988 h 561975"/>
                <a:gd name="connsiteX8" fmla="*/ 0 w 637803"/>
                <a:gd name="connsiteY8" fmla="*/ 430530 h 561975"/>
                <a:gd name="connsiteX9" fmla="*/ 123053 w 637803"/>
                <a:gd name="connsiteY9" fmla="*/ 350063 h 561975"/>
                <a:gd name="connsiteX10" fmla="*/ 253813 w 637803"/>
                <a:gd name="connsiteY10" fmla="*/ 453104 h 561975"/>
                <a:gd name="connsiteX11" fmla="*/ 235039 w 637803"/>
                <a:gd name="connsiteY11" fmla="*/ 561975 h 561975"/>
                <a:gd name="connsiteX12" fmla="*/ 370942 w 637803"/>
                <a:gd name="connsiteY12" fmla="*/ 479898 h 561975"/>
                <a:gd name="connsiteX13" fmla="*/ 384162 w 637803"/>
                <a:gd name="connsiteY13" fmla="*/ 480403 h 561975"/>
                <a:gd name="connsiteX14" fmla="*/ 627726 w 637803"/>
                <a:gd name="connsiteY14" fmla="*/ 371294 h 561975"/>
                <a:gd name="connsiteX15" fmla="*/ 514350 w 637803"/>
                <a:gd name="connsiteY15" fmla="*/ 285750 h 561975"/>
                <a:gd name="connsiteX16" fmla="*/ 500062 w 637803"/>
                <a:gd name="connsiteY16" fmla="*/ 213760 h 561975"/>
                <a:gd name="connsiteX17" fmla="*/ 485775 w 637803"/>
                <a:gd name="connsiteY17" fmla="*/ 199473 h 561975"/>
                <a:gd name="connsiteX18" fmla="*/ 500062 w 637803"/>
                <a:gd name="connsiteY18" fmla="*/ 185185 h 561975"/>
                <a:gd name="connsiteX19" fmla="*/ 514350 w 637803"/>
                <a:gd name="connsiteY19" fmla="*/ 199473 h 561975"/>
                <a:gd name="connsiteX20" fmla="*/ 500062 w 637803"/>
                <a:gd name="connsiteY20" fmla="*/ 213760 h 561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37803" h="561975">
                  <a:moveTo>
                    <a:pt x="637804" y="202235"/>
                  </a:moveTo>
                  <a:cubicBezTo>
                    <a:pt x="575716" y="125898"/>
                    <a:pt x="482552" y="81579"/>
                    <a:pt x="384153" y="81572"/>
                  </a:cubicBezTo>
                  <a:cubicBezTo>
                    <a:pt x="379705" y="81572"/>
                    <a:pt x="375333" y="81905"/>
                    <a:pt x="370932" y="82077"/>
                  </a:cubicBezTo>
                  <a:lnTo>
                    <a:pt x="235039" y="0"/>
                  </a:lnTo>
                  <a:cubicBezTo>
                    <a:pt x="236092" y="36999"/>
                    <a:pt x="242417" y="73658"/>
                    <a:pt x="253822" y="108871"/>
                  </a:cubicBezTo>
                  <a:cubicBezTo>
                    <a:pt x="202141" y="131464"/>
                    <a:pt x="157116" y="166935"/>
                    <a:pt x="123053" y="211893"/>
                  </a:cubicBezTo>
                  <a:lnTo>
                    <a:pt x="0" y="131445"/>
                  </a:lnTo>
                  <a:cubicBezTo>
                    <a:pt x="0" y="190205"/>
                    <a:pt x="28004" y="280988"/>
                    <a:pt x="28004" y="280988"/>
                  </a:cubicBezTo>
                  <a:cubicBezTo>
                    <a:pt x="28004" y="280988"/>
                    <a:pt x="0" y="371789"/>
                    <a:pt x="0" y="430530"/>
                  </a:cubicBezTo>
                  <a:lnTo>
                    <a:pt x="123053" y="350063"/>
                  </a:lnTo>
                  <a:cubicBezTo>
                    <a:pt x="157111" y="395027"/>
                    <a:pt x="202132" y="430504"/>
                    <a:pt x="253813" y="453104"/>
                  </a:cubicBezTo>
                  <a:cubicBezTo>
                    <a:pt x="242410" y="488317"/>
                    <a:pt x="236089" y="524977"/>
                    <a:pt x="235039" y="561975"/>
                  </a:cubicBezTo>
                  <a:lnTo>
                    <a:pt x="370942" y="479898"/>
                  </a:lnTo>
                  <a:cubicBezTo>
                    <a:pt x="375342" y="480070"/>
                    <a:pt x="379714" y="480403"/>
                    <a:pt x="384162" y="480403"/>
                  </a:cubicBezTo>
                  <a:cubicBezTo>
                    <a:pt x="477185" y="480386"/>
                    <a:pt x="565785" y="440695"/>
                    <a:pt x="627726" y="371294"/>
                  </a:cubicBezTo>
                  <a:lnTo>
                    <a:pt x="514350" y="285750"/>
                  </a:lnTo>
                  <a:close/>
                  <a:moveTo>
                    <a:pt x="500062" y="213760"/>
                  </a:moveTo>
                  <a:cubicBezTo>
                    <a:pt x="492172" y="213760"/>
                    <a:pt x="485775" y="207363"/>
                    <a:pt x="485775" y="199473"/>
                  </a:cubicBezTo>
                  <a:cubicBezTo>
                    <a:pt x="485775" y="191582"/>
                    <a:pt x="492172" y="185185"/>
                    <a:pt x="500062" y="185185"/>
                  </a:cubicBezTo>
                  <a:cubicBezTo>
                    <a:pt x="507953" y="185185"/>
                    <a:pt x="514350" y="191582"/>
                    <a:pt x="514350" y="199473"/>
                  </a:cubicBezTo>
                  <a:cubicBezTo>
                    <a:pt x="514350" y="207363"/>
                    <a:pt x="507953" y="213760"/>
                    <a:pt x="500062" y="21376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pic>
          <p:nvPicPr>
            <p:cNvPr id="69" name="Graphic 68" descr="Crown">
              <a:extLst>
                <a:ext uri="{FF2B5EF4-FFF2-40B4-BE49-F238E27FC236}">
                  <a16:creationId xmlns:a16="http://schemas.microsoft.com/office/drawing/2014/main" id="{E5069D37-C3D6-4BF7-ADF2-50124FDA452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970058">
              <a:off x="2062367" y="2907607"/>
              <a:ext cx="393772" cy="393772"/>
            </a:xfrm>
            <a:prstGeom prst="rect">
              <a:avLst/>
            </a:prstGeom>
          </p:spPr>
        </p:pic>
      </p:grp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330BC005-97AC-4CFE-8082-337383AF4FB4}"/>
              </a:ext>
            </a:extLst>
          </p:cNvPr>
          <p:cNvSpPr/>
          <p:nvPr/>
        </p:nvSpPr>
        <p:spPr>
          <a:xfrm>
            <a:off x="7102163" y="5362501"/>
            <a:ext cx="288650" cy="254332"/>
          </a:xfrm>
          <a:custGeom>
            <a:avLst/>
            <a:gdLst>
              <a:gd name="connsiteX0" fmla="*/ 637804 w 637803"/>
              <a:gd name="connsiteY0" fmla="*/ 202235 h 561975"/>
              <a:gd name="connsiteX1" fmla="*/ 384153 w 637803"/>
              <a:gd name="connsiteY1" fmla="*/ 81572 h 561975"/>
              <a:gd name="connsiteX2" fmla="*/ 370932 w 637803"/>
              <a:gd name="connsiteY2" fmla="*/ 82077 h 561975"/>
              <a:gd name="connsiteX3" fmla="*/ 235039 w 637803"/>
              <a:gd name="connsiteY3" fmla="*/ 0 h 561975"/>
              <a:gd name="connsiteX4" fmla="*/ 253822 w 637803"/>
              <a:gd name="connsiteY4" fmla="*/ 108871 h 561975"/>
              <a:gd name="connsiteX5" fmla="*/ 123053 w 637803"/>
              <a:gd name="connsiteY5" fmla="*/ 211893 h 561975"/>
              <a:gd name="connsiteX6" fmla="*/ 0 w 637803"/>
              <a:gd name="connsiteY6" fmla="*/ 131445 h 561975"/>
              <a:gd name="connsiteX7" fmla="*/ 28004 w 637803"/>
              <a:gd name="connsiteY7" fmla="*/ 280988 h 561975"/>
              <a:gd name="connsiteX8" fmla="*/ 0 w 637803"/>
              <a:gd name="connsiteY8" fmla="*/ 430530 h 561975"/>
              <a:gd name="connsiteX9" fmla="*/ 123053 w 637803"/>
              <a:gd name="connsiteY9" fmla="*/ 350063 h 561975"/>
              <a:gd name="connsiteX10" fmla="*/ 253813 w 637803"/>
              <a:gd name="connsiteY10" fmla="*/ 453104 h 561975"/>
              <a:gd name="connsiteX11" fmla="*/ 235039 w 637803"/>
              <a:gd name="connsiteY11" fmla="*/ 561975 h 561975"/>
              <a:gd name="connsiteX12" fmla="*/ 370942 w 637803"/>
              <a:gd name="connsiteY12" fmla="*/ 479898 h 561975"/>
              <a:gd name="connsiteX13" fmla="*/ 384162 w 637803"/>
              <a:gd name="connsiteY13" fmla="*/ 480403 h 561975"/>
              <a:gd name="connsiteX14" fmla="*/ 627726 w 637803"/>
              <a:gd name="connsiteY14" fmla="*/ 371294 h 561975"/>
              <a:gd name="connsiteX15" fmla="*/ 514350 w 637803"/>
              <a:gd name="connsiteY15" fmla="*/ 285750 h 561975"/>
              <a:gd name="connsiteX16" fmla="*/ 500062 w 637803"/>
              <a:gd name="connsiteY16" fmla="*/ 213760 h 561975"/>
              <a:gd name="connsiteX17" fmla="*/ 485775 w 637803"/>
              <a:gd name="connsiteY17" fmla="*/ 199473 h 561975"/>
              <a:gd name="connsiteX18" fmla="*/ 500062 w 637803"/>
              <a:gd name="connsiteY18" fmla="*/ 185185 h 561975"/>
              <a:gd name="connsiteX19" fmla="*/ 514350 w 637803"/>
              <a:gd name="connsiteY19" fmla="*/ 199473 h 561975"/>
              <a:gd name="connsiteX20" fmla="*/ 500062 w 637803"/>
              <a:gd name="connsiteY20" fmla="*/ 213760 h 561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37803" h="561975">
                <a:moveTo>
                  <a:pt x="637804" y="202235"/>
                </a:moveTo>
                <a:cubicBezTo>
                  <a:pt x="575716" y="125898"/>
                  <a:pt x="482552" y="81579"/>
                  <a:pt x="384153" y="81572"/>
                </a:cubicBezTo>
                <a:cubicBezTo>
                  <a:pt x="379705" y="81572"/>
                  <a:pt x="375333" y="81905"/>
                  <a:pt x="370932" y="82077"/>
                </a:cubicBezTo>
                <a:lnTo>
                  <a:pt x="235039" y="0"/>
                </a:lnTo>
                <a:cubicBezTo>
                  <a:pt x="236092" y="36999"/>
                  <a:pt x="242417" y="73658"/>
                  <a:pt x="253822" y="108871"/>
                </a:cubicBezTo>
                <a:cubicBezTo>
                  <a:pt x="202141" y="131464"/>
                  <a:pt x="157116" y="166935"/>
                  <a:pt x="123053" y="211893"/>
                </a:cubicBezTo>
                <a:lnTo>
                  <a:pt x="0" y="131445"/>
                </a:lnTo>
                <a:cubicBezTo>
                  <a:pt x="0" y="190205"/>
                  <a:pt x="28004" y="280988"/>
                  <a:pt x="28004" y="280988"/>
                </a:cubicBezTo>
                <a:cubicBezTo>
                  <a:pt x="28004" y="280988"/>
                  <a:pt x="0" y="371789"/>
                  <a:pt x="0" y="430530"/>
                </a:cubicBezTo>
                <a:lnTo>
                  <a:pt x="123053" y="350063"/>
                </a:lnTo>
                <a:cubicBezTo>
                  <a:pt x="157111" y="395027"/>
                  <a:pt x="202132" y="430504"/>
                  <a:pt x="253813" y="453104"/>
                </a:cubicBezTo>
                <a:cubicBezTo>
                  <a:pt x="242410" y="488317"/>
                  <a:pt x="236089" y="524977"/>
                  <a:pt x="235039" y="561975"/>
                </a:cubicBezTo>
                <a:lnTo>
                  <a:pt x="370942" y="479898"/>
                </a:lnTo>
                <a:cubicBezTo>
                  <a:pt x="375342" y="480070"/>
                  <a:pt x="379714" y="480403"/>
                  <a:pt x="384162" y="480403"/>
                </a:cubicBezTo>
                <a:cubicBezTo>
                  <a:pt x="477185" y="480386"/>
                  <a:pt x="565785" y="440695"/>
                  <a:pt x="627726" y="371294"/>
                </a:cubicBezTo>
                <a:lnTo>
                  <a:pt x="514350" y="285750"/>
                </a:lnTo>
                <a:close/>
                <a:moveTo>
                  <a:pt x="500062" y="213760"/>
                </a:moveTo>
                <a:cubicBezTo>
                  <a:pt x="492172" y="213760"/>
                  <a:pt x="485775" y="207363"/>
                  <a:pt x="485775" y="199473"/>
                </a:cubicBezTo>
                <a:cubicBezTo>
                  <a:pt x="485775" y="191582"/>
                  <a:pt x="492172" y="185185"/>
                  <a:pt x="500062" y="185185"/>
                </a:cubicBezTo>
                <a:cubicBezTo>
                  <a:pt x="507953" y="185185"/>
                  <a:pt x="514350" y="191582"/>
                  <a:pt x="514350" y="199473"/>
                </a:cubicBezTo>
                <a:cubicBezTo>
                  <a:pt x="514350" y="207363"/>
                  <a:pt x="507953" y="213760"/>
                  <a:pt x="500062" y="213760"/>
                </a:cubicBezTo>
                <a:close/>
              </a:path>
            </a:pathLst>
          </a:cu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0B9C6DB0-D9F7-4B82-9F7F-C6BE2508FBCA}"/>
              </a:ext>
            </a:extLst>
          </p:cNvPr>
          <p:cNvSpPr/>
          <p:nvPr/>
        </p:nvSpPr>
        <p:spPr>
          <a:xfrm>
            <a:off x="7609061" y="4779798"/>
            <a:ext cx="414385" cy="365120"/>
          </a:xfrm>
          <a:custGeom>
            <a:avLst/>
            <a:gdLst>
              <a:gd name="connsiteX0" fmla="*/ 637804 w 637803"/>
              <a:gd name="connsiteY0" fmla="*/ 202235 h 561975"/>
              <a:gd name="connsiteX1" fmla="*/ 384153 w 637803"/>
              <a:gd name="connsiteY1" fmla="*/ 81572 h 561975"/>
              <a:gd name="connsiteX2" fmla="*/ 370932 w 637803"/>
              <a:gd name="connsiteY2" fmla="*/ 82077 h 561975"/>
              <a:gd name="connsiteX3" fmla="*/ 235039 w 637803"/>
              <a:gd name="connsiteY3" fmla="*/ 0 h 561975"/>
              <a:gd name="connsiteX4" fmla="*/ 253822 w 637803"/>
              <a:gd name="connsiteY4" fmla="*/ 108871 h 561975"/>
              <a:gd name="connsiteX5" fmla="*/ 123053 w 637803"/>
              <a:gd name="connsiteY5" fmla="*/ 211893 h 561975"/>
              <a:gd name="connsiteX6" fmla="*/ 0 w 637803"/>
              <a:gd name="connsiteY6" fmla="*/ 131445 h 561975"/>
              <a:gd name="connsiteX7" fmla="*/ 28004 w 637803"/>
              <a:gd name="connsiteY7" fmla="*/ 280988 h 561975"/>
              <a:gd name="connsiteX8" fmla="*/ 0 w 637803"/>
              <a:gd name="connsiteY8" fmla="*/ 430530 h 561975"/>
              <a:gd name="connsiteX9" fmla="*/ 123053 w 637803"/>
              <a:gd name="connsiteY9" fmla="*/ 350063 h 561975"/>
              <a:gd name="connsiteX10" fmla="*/ 253813 w 637803"/>
              <a:gd name="connsiteY10" fmla="*/ 453104 h 561975"/>
              <a:gd name="connsiteX11" fmla="*/ 235039 w 637803"/>
              <a:gd name="connsiteY11" fmla="*/ 561975 h 561975"/>
              <a:gd name="connsiteX12" fmla="*/ 370942 w 637803"/>
              <a:gd name="connsiteY12" fmla="*/ 479898 h 561975"/>
              <a:gd name="connsiteX13" fmla="*/ 384162 w 637803"/>
              <a:gd name="connsiteY13" fmla="*/ 480403 h 561975"/>
              <a:gd name="connsiteX14" fmla="*/ 627726 w 637803"/>
              <a:gd name="connsiteY14" fmla="*/ 371294 h 561975"/>
              <a:gd name="connsiteX15" fmla="*/ 514350 w 637803"/>
              <a:gd name="connsiteY15" fmla="*/ 285750 h 561975"/>
              <a:gd name="connsiteX16" fmla="*/ 500062 w 637803"/>
              <a:gd name="connsiteY16" fmla="*/ 213760 h 561975"/>
              <a:gd name="connsiteX17" fmla="*/ 485775 w 637803"/>
              <a:gd name="connsiteY17" fmla="*/ 199473 h 561975"/>
              <a:gd name="connsiteX18" fmla="*/ 500062 w 637803"/>
              <a:gd name="connsiteY18" fmla="*/ 185185 h 561975"/>
              <a:gd name="connsiteX19" fmla="*/ 514350 w 637803"/>
              <a:gd name="connsiteY19" fmla="*/ 199473 h 561975"/>
              <a:gd name="connsiteX20" fmla="*/ 500062 w 637803"/>
              <a:gd name="connsiteY20" fmla="*/ 213760 h 561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37803" h="561975">
                <a:moveTo>
                  <a:pt x="637804" y="202235"/>
                </a:moveTo>
                <a:cubicBezTo>
                  <a:pt x="575716" y="125898"/>
                  <a:pt x="482552" y="81579"/>
                  <a:pt x="384153" y="81572"/>
                </a:cubicBezTo>
                <a:cubicBezTo>
                  <a:pt x="379705" y="81572"/>
                  <a:pt x="375333" y="81905"/>
                  <a:pt x="370932" y="82077"/>
                </a:cubicBezTo>
                <a:lnTo>
                  <a:pt x="235039" y="0"/>
                </a:lnTo>
                <a:cubicBezTo>
                  <a:pt x="236092" y="36999"/>
                  <a:pt x="242417" y="73658"/>
                  <a:pt x="253822" y="108871"/>
                </a:cubicBezTo>
                <a:cubicBezTo>
                  <a:pt x="202141" y="131464"/>
                  <a:pt x="157116" y="166935"/>
                  <a:pt x="123053" y="211893"/>
                </a:cubicBezTo>
                <a:lnTo>
                  <a:pt x="0" y="131445"/>
                </a:lnTo>
                <a:cubicBezTo>
                  <a:pt x="0" y="190205"/>
                  <a:pt x="28004" y="280988"/>
                  <a:pt x="28004" y="280988"/>
                </a:cubicBezTo>
                <a:cubicBezTo>
                  <a:pt x="28004" y="280988"/>
                  <a:pt x="0" y="371789"/>
                  <a:pt x="0" y="430530"/>
                </a:cubicBezTo>
                <a:lnTo>
                  <a:pt x="123053" y="350063"/>
                </a:lnTo>
                <a:cubicBezTo>
                  <a:pt x="157111" y="395027"/>
                  <a:pt x="202132" y="430504"/>
                  <a:pt x="253813" y="453104"/>
                </a:cubicBezTo>
                <a:cubicBezTo>
                  <a:pt x="242410" y="488317"/>
                  <a:pt x="236089" y="524977"/>
                  <a:pt x="235039" y="561975"/>
                </a:cubicBezTo>
                <a:lnTo>
                  <a:pt x="370942" y="479898"/>
                </a:lnTo>
                <a:cubicBezTo>
                  <a:pt x="375342" y="480070"/>
                  <a:pt x="379714" y="480403"/>
                  <a:pt x="384162" y="480403"/>
                </a:cubicBezTo>
                <a:cubicBezTo>
                  <a:pt x="477185" y="480386"/>
                  <a:pt x="565785" y="440695"/>
                  <a:pt x="627726" y="371294"/>
                </a:cubicBezTo>
                <a:lnTo>
                  <a:pt x="514350" y="285750"/>
                </a:lnTo>
                <a:close/>
                <a:moveTo>
                  <a:pt x="500062" y="213760"/>
                </a:moveTo>
                <a:cubicBezTo>
                  <a:pt x="492172" y="213760"/>
                  <a:pt x="485775" y="207363"/>
                  <a:pt x="485775" y="199473"/>
                </a:cubicBezTo>
                <a:cubicBezTo>
                  <a:pt x="485775" y="191582"/>
                  <a:pt x="492172" y="185185"/>
                  <a:pt x="500062" y="185185"/>
                </a:cubicBezTo>
                <a:cubicBezTo>
                  <a:pt x="507953" y="185185"/>
                  <a:pt x="514350" y="191582"/>
                  <a:pt x="514350" y="199473"/>
                </a:cubicBezTo>
                <a:cubicBezTo>
                  <a:pt x="514350" y="207363"/>
                  <a:pt x="507953" y="213760"/>
                  <a:pt x="500062" y="213760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8FCCC193-A026-42C0-9FDE-34F3DE3F33F6}"/>
              </a:ext>
            </a:extLst>
          </p:cNvPr>
          <p:cNvSpPr/>
          <p:nvPr/>
        </p:nvSpPr>
        <p:spPr>
          <a:xfrm>
            <a:off x="7422954" y="5190144"/>
            <a:ext cx="333631" cy="159249"/>
          </a:xfrm>
          <a:custGeom>
            <a:avLst/>
            <a:gdLst>
              <a:gd name="connsiteX0" fmla="*/ 169564 w 266461"/>
              <a:gd name="connsiteY0" fmla="*/ 21203 h 127187"/>
              <a:gd name="connsiteX1" fmla="*/ 146552 w 266461"/>
              <a:gd name="connsiteY1" fmla="*/ 23022 h 127187"/>
              <a:gd name="connsiteX2" fmla="*/ 102946 w 266461"/>
              <a:gd name="connsiteY2" fmla="*/ 0 h 127187"/>
              <a:gd name="connsiteX3" fmla="*/ 109614 w 266461"/>
              <a:gd name="connsiteY3" fmla="*/ 30899 h 127187"/>
              <a:gd name="connsiteX4" fmla="*/ 42396 w 266461"/>
              <a:gd name="connsiteY4" fmla="*/ 45434 h 127187"/>
              <a:gd name="connsiteX5" fmla="*/ 0 w 266461"/>
              <a:gd name="connsiteY5" fmla="*/ 21203 h 127187"/>
              <a:gd name="connsiteX6" fmla="*/ 9087 w 266461"/>
              <a:gd name="connsiteY6" fmla="*/ 63598 h 127187"/>
              <a:gd name="connsiteX7" fmla="*/ 0 w 266461"/>
              <a:gd name="connsiteY7" fmla="*/ 105985 h 127187"/>
              <a:gd name="connsiteX8" fmla="*/ 42396 w 266461"/>
              <a:gd name="connsiteY8" fmla="*/ 81763 h 127187"/>
              <a:gd name="connsiteX9" fmla="*/ 109614 w 266461"/>
              <a:gd name="connsiteY9" fmla="*/ 96298 h 127187"/>
              <a:gd name="connsiteX10" fmla="*/ 102946 w 266461"/>
              <a:gd name="connsiteY10" fmla="*/ 127187 h 127187"/>
              <a:gd name="connsiteX11" fmla="*/ 146552 w 266461"/>
              <a:gd name="connsiteY11" fmla="*/ 104175 h 127187"/>
              <a:gd name="connsiteX12" fmla="*/ 169564 w 266461"/>
              <a:gd name="connsiteY12" fmla="*/ 105985 h 127187"/>
              <a:gd name="connsiteX13" fmla="*/ 266462 w 266461"/>
              <a:gd name="connsiteY13" fmla="*/ 63598 h 127187"/>
              <a:gd name="connsiteX14" fmla="*/ 169564 w 266461"/>
              <a:gd name="connsiteY14" fmla="*/ 21203 h 127187"/>
              <a:gd name="connsiteX15" fmla="*/ 220999 w 266461"/>
              <a:gd name="connsiteY15" fmla="*/ 57541 h 127187"/>
              <a:gd name="connsiteX16" fmla="*/ 214941 w 266461"/>
              <a:gd name="connsiteY16" fmla="*/ 51483 h 127187"/>
              <a:gd name="connsiteX17" fmla="*/ 220999 w 266461"/>
              <a:gd name="connsiteY17" fmla="*/ 45425 h 127187"/>
              <a:gd name="connsiteX18" fmla="*/ 227057 w 266461"/>
              <a:gd name="connsiteY18" fmla="*/ 51483 h 127187"/>
              <a:gd name="connsiteX19" fmla="*/ 221037 w 266461"/>
              <a:gd name="connsiteY19" fmla="*/ 57541 h 127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66461" h="127187">
                <a:moveTo>
                  <a:pt x="169564" y="21203"/>
                </a:moveTo>
                <a:cubicBezTo>
                  <a:pt x="161858" y="21230"/>
                  <a:pt x="154166" y="21839"/>
                  <a:pt x="146552" y="23022"/>
                </a:cubicBezTo>
                <a:lnTo>
                  <a:pt x="102946" y="0"/>
                </a:lnTo>
                <a:cubicBezTo>
                  <a:pt x="103269" y="10619"/>
                  <a:pt x="105529" y="21091"/>
                  <a:pt x="109614" y="30899"/>
                </a:cubicBezTo>
                <a:cubicBezTo>
                  <a:pt x="83572" y="37567"/>
                  <a:pt x="59045" y="45434"/>
                  <a:pt x="42396" y="45434"/>
                </a:cubicBezTo>
                <a:lnTo>
                  <a:pt x="0" y="21203"/>
                </a:lnTo>
                <a:cubicBezTo>
                  <a:pt x="1162" y="35671"/>
                  <a:pt x="4218" y="49924"/>
                  <a:pt x="9087" y="63598"/>
                </a:cubicBezTo>
                <a:cubicBezTo>
                  <a:pt x="4219" y="77270"/>
                  <a:pt x="1163" y="91519"/>
                  <a:pt x="0" y="105985"/>
                </a:cubicBezTo>
                <a:lnTo>
                  <a:pt x="42396" y="81763"/>
                </a:lnTo>
                <a:cubicBezTo>
                  <a:pt x="59045" y="81763"/>
                  <a:pt x="83572" y="89640"/>
                  <a:pt x="109614" y="96298"/>
                </a:cubicBezTo>
                <a:cubicBezTo>
                  <a:pt x="105529" y="106103"/>
                  <a:pt x="103270" y="116571"/>
                  <a:pt x="102946" y="127187"/>
                </a:cubicBezTo>
                <a:lnTo>
                  <a:pt x="146552" y="104175"/>
                </a:lnTo>
                <a:cubicBezTo>
                  <a:pt x="154166" y="105355"/>
                  <a:pt x="161858" y="105960"/>
                  <a:pt x="169564" y="105985"/>
                </a:cubicBezTo>
                <a:cubicBezTo>
                  <a:pt x="208016" y="105985"/>
                  <a:pt x="266462" y="77219"/>
                  <a:pt x="266462" y="63598"/>
                </a:cubicBezTo>
                <a:cubicBezTo>
                  <a:pt x="266462" y="49978"/>
                  <a:pt x="208016" y="21203"/>
                  <a:pt x="169564" y="21203"/>
                </a:cubicBezTo>
                <a:close/>
                <a:moveTo>
                  <a:pt x="220999" y="57541"/>
                </a:moveTo>
                <a:cubicBezTo>
                  <a:pt x="217653" y="57541"/>
                  <a:pt x="214941" y="54829"/>
                  <a:pt x="214941" y="51483"/>
                </a:cubicBezTo>
                <a:cubicBezTo>
                  <a:pt x="214941" y="48136"/>
                  <a:pt x="217653" y="45425"/>
                  <a:pt x="220999" y="45425"/>
                </a:cubicBezTo>
                <a:cubicBezTo>
                  <a:pt x="224344" y="45425"/>
                  <a:pt x="227057" y="48136"/>
                  <a:pt x="227057" y="51483"/>
                </a:cubicBezTo>
                <a:cubicBezTo>
                  <a:pt x="227052" y="54812"/>
                  <a:pt x="224366" y="57515"/>
                  <a:pt x="221037" y="57541"/>
                </a:cubicBezTo>
                <a:close/>
              </a:path>
            </a:pathLst>
          </a:cu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14412882-75A1-4FF1-BB7E-3F1809B975C1}"/>
              </a:ext>
            </a:extLst>
          </p:cNvPr>
          <p:cNvSpPr/>
          <p:nvPr/>
        </p:nvSpPr>
        <p:spPr>
          <a:xfrm>
            <a:off x="7705939" y="5424822"/>
            <a:ext cx="333631" cy="159249"/>
          </a:xfrm>
          <a:custGeom>
            <a:avLst/>
            <a:gdLst>
              <a:gd name="connsiteX0" fmla="*/ 169564 w 266461"/>
              <a:gd name="connsiteY0" fmla="*/ 21203 h 127187"/>
              <a:gd name="connsiteX1" fmla="*/ 146552 w 266461"/>
              <a:gd name="connsiteY1" fmla="*/ 23022 h 127187"/>
              <a:gd name="connsiteX2" fmla="*/ 102946 w 266461"/>
              <a:gd name="connsiteY2" fmla="*/ 0 h 127187"/>
              <a:gd name="connsiteX3" fmla="*/ 109614 w 266461"/>
              <a:gd name="connsiteY3" fmla="*/ 30899 h 127187"/>
              <a:gd name="connsiteX4" fmla="*/ 42396 w 266461"/>
              <a:gd name="connsiteY4" fmla="*/ 45434 h 127187"/>
              <a:gd name="connsiteX5" fmla="*/ 0 w 266461"/>
              <a:gd name="connsiteY5" fmla="*/ 21203 h 127187"/>
              <a:gd name="connsiteX6" fmla="*/ 9087 w 266461"/>
              <a:gd name="connsiteY6" fmla="*/ 63598 h 127187"/>
              <a:gd name="connsiteX7" fmla="*/ 0 w 266461"/>
              <a:gd name="connsiteY7" fmla="*/ 105985 h 127187"/>
              <a:gd name="connsiteX8" fmla="*/ 42396 w 266461"/>
              <a:gd name="connsiteY8" fmla="*/ 81763 h 127187"/>
              <a:gd name="connsiteX9" fmla="*/ 109614 w 266461"/>
              <a:gd name="connsiteY9" fmla="*/ 96298 h 127187"/>
              <a:gd name="connsiteX10" fmla="*/ 102946 w 266461"/>
              <a:gd name="connsiteY10" fmla="*/ 127187 h 127187"/>
              <a:gd name="connsiteX11" fmla="*/ 146552 w 266461"/>
              <a:gd name="connsiteY11" fmla="*/ 104175 h 127187"/>
              <a:gd name="connsiteX12" fmla="*/ 169564 w 266461"/>
              <a:gd name="connsiteY12" fmla="*/ 105985 h 127187"/>
              <a:gd name="connsiteX13" fmla="*/ 266462 w 266461"/>
              <a:gd name="connsiteY13" fmla="*/ 63598 h 127187"/>
              <a:gd name="connsiteX14" fmla="*/ 169564 w 266461"/>
              <a:gd name="connsiteY14" fmla="*/ 21203 h 127187"/>
              <a:gd name="connsiteX15" fmla="*/ 220999 w 266461"/>
              <a:gd name="connsiteY15" fmla="*/ 57541 h 127187"/>
              <a:gd name="connsiteX16" fmla="*/ 214941 w 266461"/>
              <a:gd name="connsiteY16" fmla="*/ 51483 h 127187"/>
              <a:gd name="connsiteX17" fmla="*/ 220999 w 266461"/>
              <a:gd name="connsiteY17" fmla="*/ 45425 h 127187"/>
              <a:gd name="connsiteX18" fmla="*/ 227057 w 266461"/>
              <a:gd name="connsiteY18" fmla="*/ 51483 h 127187"/>
              <a:gd name="connsiteX19" fmla="*/ 221037 w 266461"/>
              <a:gd name="connsiteY19" fmla="*/ 57541 h 127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66461" h="127187">
                <a:moveTo>
                  <a:pt x="169564" y="21203"/>
                </a:moveTo>
                <a:cubicBezTo>
                  <a:pt x="161858" y="21230"/>
                  <a:pt x="154166" y="21839"/>
                  <a:pt x="146552" y="23022"/>
                </a:cubicBezTo>
                <a:lnTo>
                  <a:pt x="102946" y="0"/>
                </a:lnTo>
                <a:cubicBezTo>
                  <a:pt x="103269" y="10619"/>
                  <a:pt x="105529" y="21091"/>
                  <a:pt x="109614" y="30899"/>
                </a:cubicBezTo>
                <a:cubicBezTo>
                  <a:pt x="83572" y="37567"/>
                  <a:pt x="59045" y="45434"/>
                  <a:pt x="42396" y="45434"/>
                </a:cubicBezTo>
                <a:lnTo>
                  <a:pt x="0" y="21203"/>
                </a:lnTo>
                <a:cubicBezTo>
                  <a:pt x="1162" y="35671"/>
                  <a:pt x="4218" y="49924"/>
                  <a:pt x="9087" y="63598"/>
                </a:cubicBezTo>
                <a:cubicBezTo>
                  <a:pt x="4219" y="77270"/>
                  <a:pt x="1163" y="91519"/>
                  <a:pt x="0" y="105985"/>
                </a:cubicBezTo>
                <a:lnTo>
                  <a:pt x="42396" y="81763"/>
                </a:lnTo>
                <a:cubicBezTo>
                  <a:pt x="59045" y="81763"/>
                  <a:pt x="83572" y="89640"/>
                  <a:pt x="109614" y="96298"/>
                </a:cubicBezTo>
                <a:cubicBezTo>
                  <a:pt x="105529" y="106103"/>
                  <a:pt x="103270" y="116571"/>
                  <a:pt x="102946" y="127187"/>
                </a:cubicBezTo>
                <a:lnTo>
                  <a:pt x="146552" y="104175"/>
                </a:lnTo>
                <a:cubicBezTo>
                  <a:pt x="154166" y="105355"/>
                  <a:pt x="161858" y="105960"/>
                  <a:pt x="169564" y="105985"/>
                </a:cubicBezTo>
                <a:cubicBezTo>
                  <a:pt x="208016" y="105985"/>
                  <a:pt x="266462" y="77219"/>
                  <a:pt x="266462" y="63598"/>
                </a:cubicBezTo>
                <a:cubicBezTo>
                  <a:pt x="266462" y="49978"/>
                  <a:pt x="208016" y="21203"/>
                  <a:pt x="169564" y="21203"/>
                </a:cubicBezTo>
                <a:close/>
                <a:moveTo>
                  <a:pt x="220999" y="57541"/>
                </a:moveTo>
                <a:cubicBezTo>
                  <a:pt x="217653" y="57541"/>
                  <a:pt x="214941" y="54829"/>
                  <a:pt x="214941" y="51483"/>
                </a:cubicBezTo>
                <a:cubicBezTo>
                  <a:pt x="214941" y="48136"/>
                  <a:pt x="217653" y="45425"/>
                  <a:pt x="220999" y="45425"/>
                </a:cubicBezTo>
                <a:cubicBezTo>
                  <a:pt x="224344" y="45425"/>
                  <a:pt x="227057" y="48136"/>
                  <a:pt x="227057" y="51483"/>
                </a:cubicBezTo>
                <a:cubicBezTo>
                  <a:pt x="227052" y="54812"/>
                  <a:pt x="224366" y="57515"/>
                  <a:pt x="221037" y="57541"/>
                </a:cubicBezTo>
                <a:close/>
              </a:path>
            </a:pathLst>
          </a:custGeom>
          <a:solidFill>
            <a:srgbClr val="D0D1D9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75" name="Multiplication Sign 73">
            <a:extLst>
              <a:ext uri="{FF2B5EF4-FFF2-40B4-BE49-F238E27FC236}">
                <a16:creationId xmlns:a16="http://schemas.microsoft.com/office/drawing/2014/main" id="{AE67B893-3753-42C7-8273-DE0D6A4A5DE4}"/>
              </a:ext>
            </a:extLst>
          </p:cNvPr>
          <p:cNvSpPr/>
          <p:nvPr/>
        </p:nvSpPr>
        <p:spPr>
          <a:xfrm rot="334303">
            <a:off x="7656335" y="4760682"/>
            <a:ext cx="356444" cy="355766"/>
          </a:xfrm>
          <a:custGeom>
            <a:avLst/>
            <a:gdLst>
              <a:gd name="connsiteX0" fmla="*/ 48427 w 308414"/>
              <a:gd name="connsiteY0" fmla="*/ 99720 h 308416"/>
              <a:gd name="connsiteX1" fmla="*/ 99720 w 308414"/>
              <a:gd name="connsiteY1" fmla="*/ 48427 h 308416"/>
              <a:gd name="connsiteX2" fmla="*/ 154207 w 308414"/>
              <a:gd name="connsiteY2" fmla="*/ 102915 h 308416"/>
              <a:gd name="connsiteX3" fmla="*/ 208694 w 308414"/>
              <a:gd name="connsiteY3" fmla="*/ 48427 h 308416"/>
              <a:gd name="connsiteX4" fmla="*/ 259987 w 308414"/>
              <a:gd name="connsiteY4" fmla="*/ 99720 h 308416"/>
              <a:gd name="connsiteX5" fmla="*/ 205500 w 308414"/>
              <a:gd name="connsiteY5" fmla="*/ 154208 h 308416"/>
              <a:gd name="connsiteX6" fmla="*/ 259987 w 308414"/>
              <a:gd name="connsiteY6" fmla="*/ 208696 h 308416"/>
              <a:gd name="connsiteX7" fmla="*/ 208694 w 308414"/>
              <a:gd name="connsiteY7" fmla="*/ 259989 h 308416"/>
              <a:gd name="connsiteX8" fmla="*/ 154207 w 308414"/>
              <a:gd name="connsiteY8" fmla="*/ 205501 h 308416"/>
              <a:gd name="connsiteX9" fmla="*/ 99720 w 308414"/>
              <a:gd name="connsiteY9" fmla="*/ 259989 h 308416"/>
              <a:gd name="connsiteX10" fmla="*/ 48427 w 308414"/>
              <a:gd name="connsiteY10" fmla="*/ 208696 h 308416"/>
              <a:gd name="connsiteX11" fmla="*/ 102914 w 308414"/>
              <a:gd name="connsiteY11" fmla="*/ 154208 h 308416"/>
              <a:gd name="connsiteX12" fmla="*/ 48427 w 308414"/>
              <a:gd name="connsiteY12" fmla="*/ 99720 h 308416"/>
              <a:gd name="connsiteX0" fmla="*/ 0 w 211560"/>
              <a:gd name="connsiteY0" fmla="*/ 51293 h 211562"/>
              <a:gd name="connsiteX1" fmla="*/ 105780 w 211560"/>
              <a:gd name="connsiteY1" fmla="*/ 54488 h 211562"/>
              <a:gd name="connsiteX2" fmla="*/ 160267 w 211560"/>
              <a:gd name="connsiteY2" fmla="*/ 0 h 211562"/>
              <a:gd name="connsiteX3" fmla="*/ 211560 w 211560"/>
              <a:gd name="connsiteY3" fmla="*/ 51293 h 211562"/>
              <a:gd name="connsiteX4" fmla="*/ 157073 w 211560"/>
              <a:gd name="connsiteY4" fmla="*/ 105781 h 211562"/>
              <a:gd name="connsiteX5" fmla="*/ 211560 w 211560"/>
              <a:gd name="connsiteY5" fmla="*/ 160269 h 211562"/>
              <a:gd name="connsiteX6" fmla="*/ 160267 w 211560"/>
              <a:gd name="connsiteY6" fmla="*/ 211562 h 211562"/>
              <a:gd name="connsiteX7" fmla="*/ 105780 w 211560"/>
              <a:gd name="connsiteY7" fmla="*/ 157074 h 211562"/>
              <a:gd name="connsiteX8" fmla="*/ 51293 w 211560"/>
              <a:gd name="connsiteY8" fmla="*/ 211562 h 211562"/>
              <a:gd name="connsiteX9" fmla="*/ 0 w 211560"/>
              <a:gd name="connsiteY9" fmla="*/ 160269 h 211562"/>
              <a:gd name="connsiteX10" fmla="*/ 54487 w 211560"/>
              <a:gd name="connsiteY10" fmla="*/ 105781 h 211562"/>
              <a:gd name="connsiteX11" fmla="*/ 0 w 211560"/>
              <a:gd name="connsiteY11" fmla="*/ 51293 h 211562"/>
              <a:gd name="connsiteX0" fmla="*/ 54487 w 211560"/>
              <a:gd name="connsiteY0" fmla="*/ 105781 h 211562"/>
              <a:gd name="connsiteX1" fmla="*/ 105780 w 211560"/>
              <a:gd name="connsiteY1" fmla="*/ 54488 h 211562"/>
              <a:gd name="connsiteX2" fmla="*/ 160267 w 211560"/>
              <a:gd name="connsiteY2" fmla="*/ 0 h 211562"/>
              <a:gd name="connsiteX3" fmla="*/ 211560 w 211560"/>
              <a:gd name="connsiteY3" fmla="*/ 51293 h 211562"/>
              <a:gd name="connsiteX4" fmla="*/ 157073 w 211560"/>
              <a:gd name="connsiteY4" fmla="*/ 105781 h 211562"/>
              <a:gd name="connsiteX5" fmla="*/ 211560 w 211560"/>
              <a:gd name="connsiteY5" fmla="*/ 160269 h 211562"/>
              <a:gd name="connsiteX6" fmla="*/ 160267 w 211560"/>
              <a:gd name="connsiteY6" fmla="*/ 211562 h 211562"/>
              <a:gd name="connsiteX7" fmla="*/ 105780 w 211560"/>
              <a:gd name="connsiteY7" fmla="*/ 157074 h 211562"/>
              <a:gd name="connsiteX8" fmla="*/ 51293 w 211560"/>
              <a:gd name="connsiteY8" fmla="*/ 211562 h 211562"/>
              <a:gd name="connsiteX9" fmla="*/ 0 w 211560"/>
              <a:gd name="connsiteY9" fmla="*/ 160269 h 211562"/>
              <a:gd name="connsiteX10" fmla="*/ 54487 w 211560"/>
              <a:gd name="connsiteY10" fmla="*/ 105781 h 211562"/>
              <a:gd name="connsiteX0" fmla="*/ 0 w 211560"/>
              <a:gd name="connsiteY0" fmla="*/ 160269 h 211562"/>
              <a:gd name="connsiteX1" fmla="*/ 105780 w 211560"/>
              <a:gd name="connsiteY1" fmla="*/ 54488 h 211562"/>
              <a:gd name="connsiteX2" fmla="*/ 160267 w 211560"/>
              <a:gd name="connsiteY2" fmla="*/ 0 h 211562"/>
              <a:gd name="connsiteX3" fmla="*/ 211560 w 211560"/>
              <a:gd name="connsiteY3" fmla="*/ 51293 h 211562"/>
              <a:gd name="connsiteX4" fmla="*/ 157073 w 211560"/>
              <a:gd name="connsiteY4" fmla="*/ 105781 h 211562"/>
              <a:gd name="connsiteX5" fmla="*/ 211560 w 211560"/>
              <a:gd name="connsiteY5" fmla="*/ 160269 h 211562"/>
              <a:gd name="connsiteX6" fmla="*/ 160267 w 211560"/>
              <a:gd name="connsiteY6" fmla="*/ 211562 h 211562"/>
              <a:gd name="connsiteX7" fmla="*/ 105780 w 211560"/>
              <a:gd name="connsiteY7" fmla="*/ 157074 h 211562"/>
              <a:gd name="connsiteX8" fmla="*/ 51293 w 211560"/>
              <a:gd name="connsiteY8" fmla="*/ 211562 h 211562"/>
              <a:gd name="connsiteX9" fmla="*/ 0 w 211560"/>
              <a:gd name="connsiteY9" fmla="*/ 160269 h 211562"/>
              <a:gd name="connsiteX0" fmla="*/ 0 w 211560"/>
              <a:gd name="connsiteY0" fmla="*/ 160269 h 211562"/>
              <a:gd name="connsiteX1" fmla="*/ 160267 w 211560"/>
              <a:gd name="connsiteY1" fmla="*/ 0 h 211562"/>
              <a:gd name="connsiteX2" fmla="*/ 211560 w 211560"/>
              <a:gd name="connsiteY2" fmla="*/ 51293 h 211562"/>
              <a:gd name="connsiteX3" fmla="*/ 157073 w 211560"/>
              <a:gd name="connsiteY3" fmla="*/ 105781 h 211562"/>
              <a:gd name="connsiteX4" fmla="*/ 211560 w 211560"/>
              <a:gd name="connsiteY4" fmla="*/ 160269 h 211562"/>
              <a:gd name="connsiteX5" fmla="*/ 160267 w 211560"/>
              <a:gd name="connsiteY5" fmla="*/ 211562 h 211562"/>
              <a:gd name="connsiteX6" fmla="*/ 105780 w 211560"/>
              <a:gd name="connsiteY6" fmla="*/ 157074 h 211562"/>
              <a:gd name="connsiteX7" fmla="*/ 51293 w 211560"/>
              <a:gd name="connsiteY7" fmla="*/ 211562 h 211562"/>
              <a:gd name="connsiteX8" fmla="*/ 0 w 211560"/>
              <a:gd name="connsiteY8" fmla="*/ 160269 h 211562"/>
              <a:gd name="connsiteX0" fmla="*/ 0 w 211560"/>
              <a:gd name="connsiteY0" fmla="*/ 160269 h 211562"/>
              <a:gd name="connsiteX1" fmla="*/ 160267 w 211560"/>
              <a:gd name="connsiteY1" fmla="*/ 0 h 211562"/>
              <a:gd name="connsiteX2" fmla="*/ 211560 w 211560"/>
              <a:gd name="connsiteY2" fmla="*/ 51293 h 211562"/>
              <a:gd name="connsiteX3" fmla="*/ 211560 w 211560"/>
              <a:gd name="connsiteY3" fmla="*/ 160269 h 211562"/>
              <a:gd name="connsiteX4" fmla="*/ 160267 w 211560"/>
              <a:gd name="connsiteY4" fmla="*/ 211562 h 211562"/>
              <a:gd name="connsiteX5" fmla="*/ 105780 w 211560"/>
              <a:gd name="connsiteY5" fmla="*/ 157074 h 211562"/>
              <a:gd name="connsiteX6" fmla="*/ 51293 w 211560"/>
              <a:gd name="connsiteY6" fmla="*/ 211562 h 211562"/>
              <a:gd name="connsiteX7" fmla="*/ 0 w 211560"/>
              <a:gd name="connsiteY7" fmla="*/ 160269 h 211562"/>
              <a:gd name="connsiteX0" fmla="*/ 0 w 211560"/>
              <a:gd name="connsiteY0" fmla="*/ 160269 h 211562"/>
              <a:gd name="connsiteX1" fmla="*/ 160267 w 211560"/>
              <a:gd name="connsiteY1" fmla="*/ 0 h 211562"/>
              <a:gd name="connsiteX2" fmla="*/ 211560 w 211560"/>
              <a:gd name="connsiteY2" fmla="*/ 51293 h 211562"/>
              <a:gd name="connsiteX3" fmla="*/ 160267 w 211560"/>
              <a:gd name="connsiteY3" fmla="*/ 211562 h 211562"/>
              <a:gd name="connsiteX4" fmla="*/ 105780 w 211560"/>
              <a:gd name="connsiteY4" fmla="*/ 157074 h 211562"/>
              <a:gd name="connsiteX5" fmla="*/ 51293 w 211560"/>
              <a:gd name="connsiteY5" fmla="*/ 211562 h 211562"/>
              <a:gd name="connsiteX6" fmla="*/ 0 w 211560"/>
              <a:gd name="connsiteY6" fmla="*/ 160269 h 211562"/>
              <a:gd name="connsiteX0" fmla="*/ 0 w 211560"/>
              <a:gd name="connsiteY0" fmla="*/ 160269 h 211562"/>
              <a:gd name="connsiteX1" fmla="*/ 160267 w 211560"/>
              <a:gd name="connsiteY1" fmla="*/ 0 h 211562"/>
              <a:gd name="connsiteX2" fmla="*/ 211560 w 211560"/>
              <a:gd name="connsiteY2" fmla="*/ 51293 h 211562"/>
              <a:gd name="connsiteX3" fmla="*/ 105780 w 211560"/>
              <a:gd name="connsiteY3" fmla="*/ 157074 h 211562"/>
              <a:gd name="connsiteX4" fmla="*/ 51293 w 211560"/>
              <a:gd name="connsiteY4" fmla="*/ 211562 h 211562"/>
              <a:gd name="connsiteX5" fmla="*/ 0 w 211560"/>
              <a:gd name="connsiteY5" fmla="*/ 160269 h 211562"/>
              <a:gd name="connsiteX0" fmla="*/ 0 w 211560"/>
              <a:gd name="connsiteY0" fmla="*/ 160269 h 211562"/>
              <a:gd name="connsiteX1" fmla="*/ 160267 w 211560"/>
              <a:gd name="connsiteY1" fmla="*/ 0 h 211562"/>
              <a:gd name="connsiteX2" fmla="*/ 211560 w 211560"/>
              <a:gd name="connsiteY2" fmla="*/ 51293 h 211562"/>
              <a:gd name="connsiteX3" fmla="*/ 51293 w 211560"/>
              <a:gd name="connsiteY3" fmla="*/ 211562 h 211562"/>
              <a:gd name="connsiteX4" fmla="*/ 0 w 211560"/>
              <a:gd name="connsiteY4" fmla="*/ 160269 h 211562"/>
              <a:gd name="connsiteX0" fmla="*/ 0 w 521827"/>
              <a:gd name="connsiteY0" fmla="*/ 456522 h 456521"/>
              <a:gd name="connsiteX1" fmla="*/ 470534 w 521827"/>
              <a:gd name="connsiteY1" fmla="*/ 0 h 456521"/>
              <a:gd name="connsiteX2" fmla="*/ 521827 w 521827"/>
              <a:gd name="connsiteY2" fmla="*/ 51293 h 456521"/>
              <a:gd name="connsiteX3" fmla="*/ 361560 w 521827"/>
              <a:gd name="connsiteY3" fmla="*/ 211562 h 456521"/>
              <a:gd name="connsiteX4" fmla="*/ 0 w 521827"/>
              <a:gd name="connsiteY4" fmla="*/ 456522 h 456521"/>
              <a:gd name="connsiteX0" fmla="*/ 0 w 521827"/>
              <a:gd name="connsiteY0" fmla="*/ 456522 h 524739"/>
              <a:gd name="connsiteX1" fmla="*/ 470534 w 521827"/>
              <a:gd name="connsiteY1" fmla="*/ 0 h 524739"/>
              <a:gd name="connsiteX2" fmla="*/ 521827 w 521827"/>
              <a:gd name="connsiteY2" fmla="*/ 51293 h 524739"/>
              <a:gd name="connsiteX3" fmla="*/ 68822 w 521827"/>
              <a:gd name="connsiteY3" fmla="*/ 524739 h 524739"/>
              <a:gd name="connsiteX4" fmla="*/ 0 w 521827"/>
              <a:gd name="connsiteY4" fmla="*/ 456522 h 524739"/>
              <a:gd name="connsiteX0" fmla="*/ 0 w 521827"/>
              <a:gd name="connsiteY0" fmla="*/ 456522 h 507816"/>
              <a:gd name="connsiteX1" fmla="*/ 470534 w 521827"/>
              <a:gd name="connsiteY1" fmla="*/ 0 h 507816"/>
              <a:gd name="connsiteX2" fmla="*/ 521827 w 521827"/>
              <a:gd name="connsiteY2" fmla="*/ 51293 h 507816"/>
              <a:gd name="connsiteX3" fmla="*/ 51293 w 521827"/>
              <a:gd name="connsiteY3" fmla="*/ 507816 h 507816"/>
              <a:gd name="connsiteX4" fmla="*/ 0 w 521827"/>
              <a:gd name="connsiteY4" fmla="*/ 456522 h 5078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1827" h="507816">
                <a:moveTo>
                  <a:pt x="0" y="456522"/>
                </a:moveTo>
                <a:lnTo>
                  <a:pt x="470534" y="0"/>
                </a:lnTo>
                <a:lnTo>
                  <a:pt x="521827" y="51293"/>
                </a:lnTo>
                <a:lnTo>
                  <a:pt x="51293" y="507816"/>
                </a:lnTo>
                <a:lnTo>
                  <a:pt x="0" y="456522"/>
                </a:lnTo>
                <a:close/>
              </a:path>
            </a:pathLst>
          </a:custGeom>
          <a:solidFill>
            <a:srgbClr val="C83A39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Multiplication Sign 73">
            <a:extLst>
              <a:ext uri="{FF2B5EF4-FFF2-40B4-BE49-F238E27FC236}">
                <a16:creationId xmlns:a16="http://schemas.microsoft.com/office/drawing/2014/main" id="{3FEA94A9-8928-4572-9C99-B844FA6C03F6}"/>
              </a:ext>
            </a:extLst>
          </p:cNvPr>
          <p:cNvSpPr/>
          <p:nvPr/>
        </p:nvSpPr>
        <p:spPr>
          <a:xfrm rot="334303">
            <a:off x="7694532" y="5319018"/>
            <a:ext cx="356444" cy="355766"/>
          </a:xfrm>
          <a:custGeom>
            <a:avLst/>
            <a:gdLst>
              <a:gd name="connsiteX0" fmla="*/ 48427 w 308414"/>
              <a:gd name="connsiteY0" fmla="*/ 99720 h 308416"/>
              <a:gd name="connsiteX1" fmla="*/ 99720 w 308414"/>
              <a:gd name="connsiteY1" fmla="*/ 48427 h 308416"/>
              <a:gd name="connsiteX2" fmla="*/ 154207 w 308414"/>
              <a:gd name="connsiteY2" fmla="*/ 102915 h 308416"/>
              <a:gd name="connsiteX3" fmla="*/ 208694 w 308414"/>
              <a:gd name="connsiteY3" fmla="*/ 48427 h 308416"/>
              <a:gd name="connsiteX4" fmla="*/ 259987 w 308414"/>
              <a:gd name="connsiteY4" fmla="*/ 99720 h 308416"/>
              <a:gd name="connsiteX5" fmla="*/ 205500 w 308414"/>
              <a:gd name="connsiteY5" fmla="*/ 154208 h 308416"/>
              <a:gd name="connsiteX6" fmla="*/ 259987 w 308414"/>
              <a:gd name="connsiteY6" fmla="*/ 208696 h 308416"/>
              <a:gd name="connsiteX7" fmla="*/ 208694 w 308414"/>
              <a:gd name="connsiteY7" fmla="*/ 259989 h 308416"/>
              <a:gd name="connsiteX8" fmla="*/ 154207 w 308414"/>
              <a:gd name="connsiteY8" fmla="*/ 205501 h 308416"/>
              <a:gd name="connsiteX9" fmla="*/ 99720 w 308414"/>
              <a:gd name="connsiteY9" fmla="*/ 259989 h 308416"/>
              <a:gd name="connsiteX10" fmla="*/ 48427 w 308414"/>
              <a:gd name="connsiteY10" fmla="*/ 208696 h 308416"/>
              <a:gd name="connsiteX11" fmla="*/ 102914 w 308414"/>
              <a:gd name="connsiteY11" fmla="*/ 154208 h 308416"/>
              <a:gd name="connsiteX12" fmla="*/ 48427 w 308414"/>
              <a:gd name="connsiteY12" fmla="*/ 99720 h 308416"/>
              <a:gd name="connsiteX0" fmla="*/ 0 w 211560"/>
              <a:gd name="connsiteY0" fmla="*/ 51293 h 211562"/>
              <a:gd name="connsiteX1" fmla="*/ 105780 w 211560"/>
              <a:gd name="connsiteY1" fmla="*/ 54488 h 211562"/>
              <a:gd name="connsiteX2" fmla="*/ 160267 w 211560"/>
              <a:gd name="connsiteY2" fmla="*/ 0 h 211562"/>
              <a:gd name="connsiteX3" fmla="*/ 211560 w 211560"/>
              <a:gd name="connsiteY3" fmla="*/ 51293 h 211562"/>
              <a:gd name="connsiteX4" fmla="*/ 157073 w 211560"/>
              <a:gd name="connsiteY4" fmla="*/ 105781 h 211562"/>
              <a:gd name="connsiteX5" fmla="*/ 211560 w 211560"/>
              <a:gd name="connsiteY5" fmla="*/ 160269 h 211562"/>
              <a:gd name="connsiteX6" fmla="*/ 160267 w 211560"/>
              <a:gd name="connsiteY6" fmla="*/ 211562 h 211562"/>
              <a:gd name="connsiteX7" fmla="*/ 105780 w 211560"/>
              <a:gd name="connsiteY7" fmla="*/ 157074 h 211562"/>
              <a:gd name="connsiteX8" fmla="*/ 51293 w 211560"/>
              <a:gd name="connsiteY8" fmla="*/ 211562 h 211562"/>
              <a:gd name="connsiteX9" fmla="*/ 0 w 211560"/>
              <a:gd name="connsiteY9" fmla="*/ 160269 h 211562"/>
              <a:gd name="connsiteX10" fmla="*/ 54487 w 211560"/>
              <a:gd name="connsiteY10" fmla="*/ 105781 h 211562"/>
              <a:gd name="connsiteX11" fmla="*/ 0 w 211560"/>
              <a:gd name="connsiteY11" fmla="*/ 51293 h 211562"/>
              <a:gd name="connsiteX0" fmla="*/ 54487 w 211560"/>
              <a:gd name="connsiteY0" fmla="*/ 105781 h 211562"/>
              <a:gd name="connsiteX1" fmla="*/ 105780 w 211560"/>
              <a:gd name="connsiteY1" fmla="*/ 54488 h 211562"/>
              <a:gd name="connsiteX2" fmla="*/ 160267 w 211560"/>
              <a:gd name="connsiteY2" fmla="*/ 0 h 211562"/>
              <a:gd name="connsiteX3" fmla="*/ 211560 w 211560"/>
              <a:gd name="connsiteY3" fmla="*/ 51293 h 211562"/>
              <a:gd name="connsiteX4" fmla="*/ 157073 w 211560"/>
              <a:gd name="connsiteY4" fmla="*/ 105781 h 211562"/>
              <a:gd name="connsiteX5" fmla="*/ 211560 w 211560"/>
              <a:gd name="connsiteY5" fmla="*/ 160269 h 211562"/>
              <a:gd name="connsiteX6" fmla="*/ 160267 w 211560"/>
              <a:gd name="connsiteY6" fmla="*/ 211562 h 211562"/>
              <a:gd name="connsiteX7" fmla="*/ 105780 w 211560"/>
              <a:gd name="connsiteY7" fmla="*/ 157074 h 211562"/>
              <a:gd name="connsiteX8" fmla="*/ 51293 w 211560"/>
              <a:gd name="connsiteY8" fmla="*/ 211562 h 211562"/>
              <a:gd name="connsiteX9" fmla="*/ 0 w 211560"/>
              <a:gd name="connsiteY9" fmla="*/ 160269 h 211562"/>
              <a:gd name="connsiteX10" fmla="*/ 54487 w 211560"/>
              <a:gd name="connsiteY10" fmla="*/ 105781 h 211562"/>
              <a:gd name="connsiteX0" fmla="*/ 0 w 211560"/>
              <a:gd name="connsiteY0" fmla="*/ 160269 h 211562"/>
              <a:gd name="connsiteX1" fmla="*/ 105780 w 211560"/>
              <a:gd name="connsiteY1" fmla="*/ 54488 h 211562"/>
              <a:gd name="connsiteX2" fmla="*/ 160267 w 211560"/>
              <a:gd name="connsiteY2" fmla="*/ 0 h 211562"/>
              <a:gd name="connsiteX3" fmla="*/ 211560 w 211560"/>
              <a:gd name="connsiteY3" fmla="*/ 51293 h 211562"/>
              <a:gd name="connsiteX4" fmla="*/ 157073 w 211560"/>
              <a:gd name="connsiteY4" fmla="*/ 105781 h 211562"/>
              <a:gd name="connsiteX5" fmla="*/ 211560 w 211560"/>
              <a:gd name="connsiteY5" fmla="*/ 160269 h 211562"/>
              <a:gd name="connsiteX6" fmla="*/ 160267 w 211560"/>
              <a:gd name="connsiteY6" fmla="*/ 211562 h 211562"/>
              <a:gd name="connsiteX7" fmla="*/ 105780 w 211560"/>
              <a:gd name="connsiteY7" fmla="*/ 157074 h 211562"/>
              <a:gd name="connsiteX8" fmla="*/ 51293 w 211560"/>
              <a:gd name="connsiteY8" fmla="*/ 211562 h 211562"/>
              <a:gd name="connsiteX9" fmla="*/ 0 w 211560"/>
              <a:gd name="connsiteY9" fmla="*/ 160269 h 211562"/>
              <a:gd name="connsiteX0" fmla="*/ 0 w 211560"/>
              <a:gd name="connsiteY0" fmla="*/ 160269 h 211562"/>
              <a:gd name="connsiteX1" fmla="*/ 160267 w 211560"/>
              <a:gd name="connsiteY1" fmla="*/ 0 h 211562"/>
              <a:gd name="connsiteX2" fmla="*/ 211560 w 211560"/>
              <a:gd name="connsiteY2" fmla="*/ 51293 h 211562"/>
              <a:gd name="connsiteX3" fmla="*/ 157073 w 211560"/>
              <a:gd name="connsiteY3" fmla="*/ 105781 h 211562"/>
              <a:gd name="connsiteX4" fmla="*/ 211560 w 211560"/>
              <a:gd name="connsiteY4" fmla="*/ 160269 h 211562"/>
              <a:gd name="connsiteX5" fmla="*/ 160267 w 211560"/>
              <a:gd name="connsiteY5" fmla="*/ 211562 h 211562"/>
              <a:gd name="connsiteX6" fmla="*/ 105780 w 211560"/>
              <a:gd name="connsiteY6" fmla="*/ 157074 h 211562"/>
              <a:gd name="connsiteX7" fmla="*/ 51293 w 211560"/>
              <a:gd name="connsiteY7" fmla="*/ 211562 h 211562"/>
              <a:gd name="connsiteX8" fmla="*/ 0 w 211560"/>
              <a:gd name="connsiteY8" fmla="*/ 160269 h 211562"/>
              <a:gd name="connsiteX0" fmla="*/ 0 w 211560"/>
              <a:gd name="connsiteY0" fmla="*/ 160269 h 211562"/>
              <a:gd name="connsiteX1" fmla="*/ 160267 w 211560"/>
              <a:gd name="connsiteY1" fmla="*/ 0 h 211562"/>
              <a:gd name="connsiteX2" fmla="*/ 211560 w 211560"/>
              <a:gd name="connsiteY2" fmla="*/ 51293 h 211562"/>
              <a:gd name="connsiteX3" fmla="*/ 211560 w 211560"/>
              <a:gd name="connsiteY3" fmla="*/ 160269 h 211562"/>
              <a:gd name="connsiteX4" fmla="*/ 160267 w 211560"/>
              <a:gd name="connsiteY4" fmla="*/ 211562 h 211562"/>
              <a:gd name="connsiteX5" fmla="*/ 105780 w 211560"/>
              <a:gd name="connsiteY5" fmla="*/ 157074 h 211562"/>
              <a:gd name="connsiteX6" fmla="*/ 51293 w 211560"/>
              <a:gd name="connsiteY6" fmla="*/ 211562 h 211562"/>
              <a:gd name="connsiteX7" fmla="*/ 0 w 211560"/>
              <a:gd name="connsiteY7" fmla="*/ 160269 h 211562"/>
              <a:gd name="connsiteX0" fmla="*/ 0 w 211560"/>
              <a:gd name="connsiteY0" fmla="*/ 160269 h 211562"/>
              <a:gd name="connsiteX1" fmla="*/ 160267 w 211560"/>
              <a:gd name="connsiteY1" fmla="*/ 0 h 211562"/>
              <a:gd name="connsiteX2" fmla="*/ 211560 w 211560"/>
              <a:gd name="connsiteY2" fmla="*/ 51293 h 211562"/>
              <a:gd name="connsiteX3" fmla="*/ 160267 w 211560"/>
              <a:gd name="connsiteY3" fmla="*/ 211562 h 211562"/>
              <a:gd name="connsiteX4" fmla="*/ 105780 w 211560"/>
              <a:gd name="connsiteY4" fmla="*/ 157074 h 211562"/>
              <a:gd name="connsiteX5" fmla="*/ 51293 w 211560"/>
              <a:gd name="connsiteY5" fmla="*/ 211562 h 211562"/>
              <a:gd name="connsiteX6" fmla="*/ 0 w 211560"/>
              <a:gd name="connsiteY6" fmla="*/ 160269 h 211562"/>
              <a:gd name="connsiteX0" fmla="*/ 0 w 211560"/>
              <a:gd name="connsiteY0" fmla="*/ 160269 h 211562"/>
              <a:gd name="connsiteX1" fmla="*/ 160267 w 211560"/>
              <a:gd name="connsiteY1" fmla="*/ 0 h 211562"/>
              <a:gd name="connsiteX2" fmla="*/ 211560 w 211560"/>
              <a:gd name="connsiteY2" fmla="*/ 51293 h 211562"/>
              <a:gd name="connsiteX3" fmla="*/ 105780 w 211560"/>
              <a:gd name="connsiteY3" fmla="*/ 157074 h 211562"/>
              <a:gd name="connsiteX4" fmla="*/ 51293 w 211560"/>
              <a:gd name="connsiteY4" fmla="*/ 211562 h 211562"/>
              <a:gd name="connsiteX5" fmla="*/ 0 w 211560"/>
              <a:gd name="connsiteY5" fmla="*/ 160269 h 211562"/>
              <a:gd name="connsiteX0" fmla="*/ 0 w 211560"/>
              <a:gd name="connsiteY0" fmla="*/ 160269 h 211562"/>
              <a:gd name="connsiteX1" fmla="*/ 160267 w 211560"/>
              <a:gd name="connsiteY1" fmla="*/ 0 h 211562"/>
              <a:gd name="connsiteX2" fmla="*/ 211560 w 211560"/>
              <a:gd name="connsiteY2" fmla="*/ 51293 h 211562"/>
              <a:gd name="connsiteX3" fmla="*/ 51293 w 211560"/>
              <a:gd name="connsiteY3" fmla="*/ 211562 h 211562"/>
              <a:gd name="connsiteX4" fmla="*/ 0 w 211560"/>
              <a:gd name="connsiteY4" fmla="*/ 160269 h 211562"/>
              <a:gd name="connsiteX0" fmla="*/ 0 w 521827"/>
              <a:gd name="connsiteY0" fmla="*/ 456522 h 456521"/>
              <a:gd name="connsiteX1" fmla="*/ 470534 w 521827"/>
              <a:gd name="connsiteY1" fmla="*/ 0 h 456521"/>
              <a:gd name="connsiteX2" fmla="*/ 521827 w 521827"/>
              <a:gd name="connsiteY2" fmla="*/ 51293 h 456521"/>
              <a:gd name="connsiteX3" fmla="*/ 361560 w 521827"/>
              <a:gd name="connsiteY3" fmla="*/ 211562 h 456521"/>
              <a:gd name="connsiteX4" fmla="*/ 0 w 521827"/>
              <a:gd name="connsiteY4" fmla="*/ 456522 h 456521"/>
              <a:gd name="connsiteX0" fmla="*/ 0 w 521827"/>
              <a:gd name="connsiteY0" fmla="*/ 456522 h 524739"/>
              <a:gd name="connsiteX1" fmla="*/ 470534 w 521827"/>
              <a:gd name="connsiteY1" fmla="*/ 0 h 524739"/>
              <a:gd name="connsiteX2" fmla="*/ 521827 w 521827"/>
              <a:gd name="connsiteY2" fmla="*/ 51293 h 524739"/>
              <a:gd name="connsiteX3" fmla="*/ 68822 w 521827"/>
              <a:gd name="connsiteY3" fmla="*/ 524739 h 524739"/>
              <a:gd name="connsiteX4" fmla="*/ 0 w 521827"/>
              <a:gd name="connsiteY4" fmla="*/ 456522 h 524739"/>
              <a:gd name="connsiteX0" fmla="*/ 0 w 521827"/>
              <a:gd name="connsiteY0" fmla="*/ 456522 h 507816"/>
              <a:gd name="connsiteX1" fmla="*/ 470534 w 521827"/>
              <a:gd name="connsiteY1" fmla="*/ 0 h 507816"/>
              <a:gd name="connsiteX2" fmla="*/ 521827 w 521827"/>
              <a:gd name="connsiteY2" fmla="*/ 51293 h 507816"/>
              <a:gd name="connsiteX3" fmla="*/ 51293 w 521827"/>
              <a:gd name="connsiteY3" fmla="*/ 507816 h 507816"/>
              <a:gd name="connsiteX4" fmla="*/ 0 w 521827"/>
              <a:gd name="connsiteY4" fmla="*/ 456522 h 5078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1827" h="507816">
                <a:moveTo>
                  <a:pt x="0" y="456522"/>
                </a:moveTo>
                <a:lnTo>
                  <a:pt x="470534" y="0"/>
                </a:lnTo>
                <a:lnTo>
                  <a:pt x="521827" y="51293"/>
                </a:lnTo>
                <a:lnTo>
                  <a:pt x="51293" y="507816"/>
                </a:lnTo>
                <a:lnTo>
                  <a:pt x="0" y="456522"/>
                </a:lnTo>
                <a:close/>
              </a:path>
            </a:pathLst>
          </a:custGeom>
          <a:solidFill>
            <a:srgbClr val="C83A39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Multiplication Sign 73">
            <a:extLst>
              <a:ext uri="{FF2B5EF4-FFF2-40B4-BE49-F238E27FC236}">
                <a16:creationId xmlns:a16="http://schemas.microsoft.com/office/drawing/2014/main" id="{198D8A16-C4F1-4C79-A116-CB345A9DE374}"/>
              </a:ext>
            </a:extLst>
          </p:cNvPr>
          <p:cNvSpPr/>
          <p:nvPr/>
        </p:nvSpPr>
        <p:spPr>
          <a:xfrm rot="334303">
            <a:off x="6792334" y="4839967"/>
            <a:ext cx="483558" cy="510314"/>
          </a:xfrm>
          <a:custGeom>
            <a:avLst/>
            <a:gdLst>
              <a:gd name="connsiteX0" fmla="*/ 48427 w 308414"/>
              <a:gd name="connsiteY0" fmla="*/ 99720 h 308416"/>
              <a:gd name="connsiteX1" fmla="*/ 99720 w 308414"/>
              <a:gd name="connsiteY1" fmla="*/ 48427 h 308416"/>
              <a:gd name="connsiteX2" fmla="*/ 154207 w 308414"/>
              <a:gd name="connsiteY2" fmla="*/ 102915 h 308416"/>
              <a:gd name="connsiteX3" fmla="*/ 208694 w 308414"/>
              <a:gd name="connsiteY3" fmla="*/ 48427 h 308416"/>
              <a:gd name="connsiteX4" fmla="*/ 259987 w 308414"/>
              <a:gd name="connsiteY4" fmla="*/ 99720 h 308416"/>
              <a:gd name="connsiteX5" fmla="*/ 205500 w 308414"/>
              <a:gd name="connsiteY5" fmla="*/ 154208 h 308416"/>
              <a:gd name="connsiteX6" fmla="*/ 259987 w 308414"/>
              <a:gd name="connsiteY6" fmla="*/ 208696 h 308416"/>
              <a:gd name="connsiteX7" fmla="*/ 208694 w 308414"/>
              <a:gd name="connsiteY7" fmla="*/ 259989 h 308416"/>
              <a:gd name="connsiteX8" fmla="*/ 154207 w 308414"/>
              <a:gd name="connsiteY8" fmla="*/ 205501 h 308416"/>
              <a:gd name="connsiteX9" fmla="*/ 99720 w 308414"/>
              <a:gd name="connsiteY9" fmla="*/ 259989 h 308416"/>
              <a:gd name="connsiteX10" fmla="*/ 48427 w 308414"/>
              <a:gd name="connsiteY10" fmla="*/ 208696 h 308416"/>
              <a:gd name="connsiteX11" fmla="*/ 102914 w 308414"/>
              <a:gd name="connsiteY11" fmla="*/ 154208 h 308416"/>
              <a:gd name="connsiteX12" fmla="*/ 48427 w 308414"/>
              <a:gd name="connsiteY12" fmla="*/ 99720 h 308416"/>
              <a:gd name="connsiteX0" fmla="*/ 0 w 211560"/>
              <a:gd name="connsiteY0" fmla="*/ 51293 h 211562"/>
              <a:gd name="connsiteX1" fmla="*/ 105780 w 211560"/>
              <a:gd name="connsiteY1" fmla="*/ 54488 h 211562"/>
              <a:gd name="connsiteX2" fmla="*/ 160267 w 211560"/>
              <a:gd name="connsiteY2" fmla="*/ 0 h 211562"/>
              <a:gd name="connsiteX3" fmla="*/ 211560 w 211560"/>
              <a:gd name="connsiteY3" fmla="*/ 51293 h 211562"/>
              <a:gd name="connsiteX4" fmla="*/ 157073 w 211560"/>
              <a:gd name="connsiteY4" fmla="*/ 105781 h 211562"/>
              <a:gd name="connsiteX5" fmla="*/ 211560 w 211560"/>
              <a:gd name="connsiteY5" fmla="*/ 160269 h 211562"/>
              <a:gd name="connsiteX6" fmla="*/ 160267 w 211560"/>
              <a:gd name="connsiteY6" fmla="*/ 211562 h 211562"/>
              <a:gd name="connsiteX7" fmla="*/ 105780 w 211560"/>
              <a:gd name="connsiteY7" fmla="*/ 157074 h 211562"/>
              <a:gd name="connsiteX8" fmla="*/ 51293 w 211560"/>
              <a:gd name="connsiteY8" fmla="*/ 211562 h 211562"/>
              <a:gd name="connsiteX9" fmla="*/ 0 w 211560"/>
              <a:gd name="connsiteY9" fmla="*/ 160269 h 211562"/>
              <a:gd name="connsiteX10" fmla="*/ 54487 w 211560"/>
              <a:gd name="connsiteY10" fmla="*/ 105781 h 211562"/>
              <a:gd name="connsiteX11" fmla="*/ 0 w 211560"/>
              <a:gd name="connsiteY11" fmla="*/ 51293 h 211562"/>
              <a:gd name="connsiteX0" fmla="*/ 54487 w 211560"/>
              <a:gd name="connsiteY0" fmla="*/ 105781 h 211562"/>
              <a:gd name="connsiteX1" fmla="*/ 105780 w 211560"/>
              <a:gd name="connsiteY1" fmla="*/ 54488 h 211562"/>
              <a:gd name="connsiteX2" fmla="*/ 160267 w 211560"/>
              <a:gd name="connsiteY2" fmla="*/ 0 h 211562"/>
              <a:gd name="connsiteX3" fmla="*/ 211560 w 211560"/>
              <a:gd name="connsiteY3" fmla="*/ 51293 h 211562"/>
              <a:gd name="connsiteX4" fmla="*/ 157073 w 211560"/>
              <a:gd name="connsiteY4" fmla="*/ 105781 h 211562"/>
              <a:gd name="connsiteX5" fmla="*/ 211560 w 211560"/>
              <a:gd name="connsiteY5" fmla="*/ 160269 h 211562"/>
              <a:gd name="connsiteX6" fmla="*/ 160267 w 211560"/>
              <a:gd name="connsiteY6" fmla="*/ 211562 h 211562"/>
              <a:gd name="connsiteX7" fmla="*/ 105780 w 211560"/>
              <a:gd name="connsiteY7" fmla="*/ 157074 h 211562"/>
              <a:gd name="connsiteX8" fmla="*/ 51293 w 211560"/>
              <a:gd name="connsiteY8" fmla="*/ 211562 h 211562"/>
              <a:gd name="connsiteX9" fmla="*/ 0 w 211560"/>
              <a:gd name="connsiteY9" fmla="*/ 160269 h 211562"/>
              <a:gd name="connsiteX10" fmla="*/ 54487 w 211560"/>
              <a:gd name="connsiteY10" fmla="*/ 105781 h 211562"/>
              <a:gd name="connsiteX0" fmla="*/ 0 w 211560"/>
              <a:gd name="connsiteY0" fmla="*/ 160269 h 211562"/>
              <a:gd name="connsiteX1" fmla="*/ 105780 w 211560"/>
              <a:gd name="connsiteY1" fmla="*/ 54488 h 211562"/>
              <a:gd name="connsiteX2" fmla="*/ 160267 w 211560"/>
              <a:gd name="connsiteY2" fmla="*/ 0 h 211562"/>
              <a:gd name="connsiteX3" fmla="*/ 211560 w 211560"/>
              <a:gd name="connsiteY3" fmla="*/ 51293 h 211562"/>
              <a:gd name="connsiteX4" fmla="*/ 157073 w 211560"/>
              <a:gd name="connsiteY4" fmla="*/ 105781 h 211562"/>
              <a:gd name="connsiteX5" fmla="*/ 211560 w 211560"/>
              <a:gd name="connsiteY5" fmla="*/ 160269 h 211562"/>
              <a:gd name="connsiteX6" fmla="*/ 160267 w 211560"/>
              <a:gd name="connsiteY6" fmla="*/ 211562 h 211562"/>
              <a:gd name="connsiteX7" fmla="*/ 105780 w 211560"/>
              <a:gd name="connsiteY7" fmla="*/ 157074 h 211562"/>
              <a:gd name="connsiteX8" fmla="*/ 51293 w 211560"/>
              <a:gd name="connsiteY8" fmla="*/ 211562 h 211562"/>
              <a:gd name="connsiteX9" fmla="*/ 0 w 211560"/>
              <a:gd name="connsiteY9" fmla="*/ 160269 h 211562"/>
              <a:gd name="connsiteX0" fmla="*/ 0 w 211560"/>
              <a:gd name="connsiteY0" fmla="*/ 160269 h 211562"/>
              <a:gd name="connsiteX1" fmla="*/ 160267 w 211560"/>
              <a:gd name="connsiteY1" fmla="*/ 0 h 211562"/>
              <a:gd name="connsiteX2" fmla="*/ 211560 w 211560"/>
              <a:gd name="connsiteY2" fmla="*/ 51293 h 211562"/>
              <a:gd name="connsiteX3" fmla="*/ 157073 w 211560"/>
              <a:gd name="connsiteY3" fmla="*/ 105781 h 211562"/>
              <a:gd name="connsiteX4" fmla="*/ 211560 w 211560"/>
              <a:gd name="connsiteY4" fmla="*/ 160269 h 211562"/>
              <a:gd name="connsiteX5" fmla="*/ 160267 w 211560"/>
              <a:gd name="connsiteY5" fmla="*/ 211562 h 211562"/>
              <a:gd name="connsiteX6" fmla="*/ 105780 w 211560"/>
              <a:gd name="connsiteY6" fmla="*/ 157074 h 211562"/>
              <a:gd name="connsiteX7" fmla="*/ 51293 w 211560"/>
              <a:gd name="connsiteY7" fmla="*/ 211562 h 211562"/>
              <a:gd name="connsiteX8" fmla="*/ 0 w 211560"/>
              <a:gd name="connsiteY8" fmla="*/ 160269 h 211562"/>
              <a:gd name="connsiteX0" fmla="*/ 0 w 211560"/>
              <a:gd name="connsiteY0" fmla="*/ 160269 h 211562"/>
              <a:gd name="connsiteX1" fmla="*/ 160267 w 211560"/>
              <a:gd name="connsiteY1" fmla="*/ 0 h 211562"/>
              <a:gd name="connsiteX2" fmla="*/ 211560 w 211560"/>
              <a:gd name="connsiteY2" fmla="*/ 51293 h 211562"/>
              <a:gd name="connsiteX3" fmla="*/ 211560 w 211560"/>
              <a:gd name="connsiteY3" fmla="*/ 160269 h 211562"/>
              <a:gd name="connsiteX4" fmla="*/ 160267 w 211560"/>
              <a:gd name="connsiteY4" fmla="*/ 211562 h 211562"/>
              <a:gd name="connsiteX5" fmla="*/ 105780 w 211560"/>
              <a:gd name="connsiteY5" fmla="*/ 157074 h 211562"/>
              <a:gd name="connsiteX6" fmla="*/ 51293 w 211560"/>
              <a:gd name="connsiteY6" fmla="*/ 211562 h 211562"/>
              <a:gd name="connsiteX7" fmla="*/ 0 w 211560"/>
              <a:gd name="connsiteY7" fmla="*/ 160269 h 211562"/>
              <a:gd name="connsiteX0" fmla="*/ 0 w 211560"/>
              <a:gd name="connsiteY0" fmla="*/ 160269 h 211562"/>
              <a:gd name="connsiteX1" fmla="*/ 160267 w 211560"/>
              <a:gd name="connsiteY1" fmla="*/ 0 h 211562"/>
              <a:gd name="connsiteX2" fmla="*/ 211560 w 211560"/>
              <a:gd name="connsiteY2" fmla="*/ 51293 h 211562"/>
              <a:gd name="connsiteX3" fmla="*/ 160267 w 211560"/>
              <a:gd name="connsiteY3" fmla="*/ 211562 h 211562"/>
              <a:gd name="connsiteX4" fmla="*/ 105780 w 211560"/>
              <a:gd name="connsiteY4" fmla="*/ 157074 h 211562"/>
              <a:gd name="connsiteX5" fmla="*/ 51293 w 211560"/>
              <a:gd name="connsiteY5" fmla="*/ 211562 h 211562"/>
              <a:gd name="connsiteX6" fmla="*/ 0 w 211560"/>
              <a:gd name="connsiteY6" fmla="*/ 160269 h 211562"/>
              <a:gd name="connsiteX0" fmla="*/ 0 w 211560"/>
              <a:gd name="connsiteY0" fmla="*/ 160269 h 211562"/>
              <a:gd name="connsiteX1" fmla="*/ 160267 w 211560"/>
              <a:gd name="connsiteY1" fmla="*/ 0 h 211562"/>
              <a:gd name="connsiteX2" fmla="*/ 211560 w 211560"/>
              <a:gd name="connsiteY2" fmla="*/ 51293 h 211562"/>
              <a:gd name="connsiteX3" fmla="*/ 105780 w 211560"/>
              <a:gd name="connsiteY3" fmla="*/ 157074 h 211562"/>
              <a:gd name="connsiteX4" fmla="*/ 51293 w 211560"/>
              <a:gd name="connsiteY4" fmla="*/ 211562 h 211562"/>
              <a:gd name="connsiteX5" fmla="*/ 0 w 211560"/>
              <a:gd name="connsiteY5" fmla="*/ 160269 h 211562"/>
              <a:gd name="connsiteX0" fmla="*/ 0 w 211560"/>
              <a:gd name="connsiteY0" fmla="*/ 160269 h 211562"/>
              <a:gd name="connsiteX1" fmla="*/ 160267 w 211560"/>
              <a:gd name="connsiteY1" fmla="*/ 0 h 211562"/>
              <a:gd name="connsiteX2" fmla="*/ 211560 w 211560"/>
              <a:gd name="connsiteY2" fmla="*/ 51293 h 211562"/>
              <a:gd name="connsiteX3" fmla="*/ 51293 w 211560"/>
              <a:gd name="connsiteY3" fmla="*/ 211562 h 211562"/>
              <a:gd name="connsiteX4" fmla="*/ 0 w 211560"/>
              <a:gd name="connsiteY4" fmla="*/ 160269 h 211562"/>
              <a:gd name="connsiteX0" fmla="*/ 0 w 521827"/>
              <a:gd name="connsiteY0" fmla="*/ 456522 h 456521"/>
              <a:gd name="connsiteX1" fmla="*/ 470534 w 521827"/>
              <a:gd name="connsiteY1" fmla="*/ 0 h 456521"/>
              <a:gd name="connsiteX2" fmla="*/ 521827 w 521827"/>
              <a:gd name="connsiteY2" fmla="*/ 51293 h 456521"/>
              <a:gd name="connsiteX3" fmla="*/ 361560 w 521827"/>
              <a:gd name="connsiteY3" fmla="*/ 211562 h 456521"/>
              <a:gd name="connsiteX4" fmla="*/ 0 w 521827"/>
              <a:gd name="connsiteY4" fmla="*/ 456522 h 456521"/>
              <a:gd name="connsiteX0" fmla="*/ 0 w 521827"/>
              <a:gd name="connsiteY0" fmla="*/ 456522 h 524739"/>
              <a:gd name="connsiteX1" fmla="*/ 470534 w 521827"/>
              <a:gd name="connsiteY1" fmla="*/ 0 h 524739"/>
              <a:gd name="connsiteX2" fmla="*/ 521827 w 521827"/>
              <a:gd name="connsiteY2" fmla="*/ 51293 h 524739"/>
              <a:gd name="connsiteX3" fmla="*/ 68822 w 521827"/>
              <a:gd name="connsiteY3" fmla="*/ 524739 h 524739"/>
              <a:gd name="connsiteX4" fmla="*/ 0 w 521827"/>
              <a:gd name="connsiteY4" fmla="*/ 456522 h 524739"/>
              <a:gd name="connsiteX0" fmla="*/ 0 w 521827"/>
              <a:gd name="connsiteY0" fmla="*/ 456522 h 507816"/>
              <a:gd name="connsiteX1" fmla="*/ 470534 w 521827"/>
              <a:gd name="connsiteY1" fmla="*/ 0 h 507816"/>
              <a:gd name="connsiteX2" fmla="*/ 521827 w 521827"/>
              <a:gd name="connsiteY2" fmla="*/ 51293 h 507816"/>
              <a:gd name="connsiteX3" fmla="*/ 51293 w 521827"/>
              <a:gd name="connsiteY3" fmla="*/ 507816 h 507816"/>
              <a:gd name="connsiteX4" fmla="*/ 0 w 521827"/>
              <a:gd name="connsiteY4" fmla="*/ 456522 h 5078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1827" h="507816">
                <a:moveTo>
                  <a:pt x="0" y="456522"/>
                </a:moveTo>
                <a:lnTo>
                  <a:pt x="470534" y="0"/>
                </a:lnTo>
                <a:lnTo>
                  <a:pt x="521827" y="51293"/>
                </a:lnTo>
                <a:lnTo>
                  <a:pt x="51293" y="507816"/>
                </a:lnTo>
                <a:lnTo>
                  <a:pt x="0" y="456522"/>
                </a:lnTo>
                <a:close/>
              </a:path>
            </a:pathLst>
          </a:custGeom>
          <a:solidFill>
            <a:srgbClr val="C83A39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B9B2827-DFAB-43DE-B5EF-00781BB27F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noProof="0" smtClean="0"/>
              <a:t>29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405318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F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55BA9AC8-EA60-644D-9DDA-B76203EA1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cap="none" dirty="0">
                <a:solidFill>
                  <a:schemeClr val="tx1"/>
                </a:solidFill>
              </a:rPr>
              <a:t>the</a:t>
            </a:r>
            <a:r>
              <a:rPr lang="en-US" cap="none" dirty="0">
                <a:solidFill>
                  <a:schemeClr val="tx1"/>
                </a:solidFill>
              </a:rPr>
              <a:t> PROBLEM</a:t>
            </a: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8E7591AD-81F4-2E45-AE36-F4DA40C190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315770" y="1216403"/>
            <a:ext cx="3735951" cy="1918804"/>
          </a:xfrm>
        </p:spPr>
        <p:txBody>
          <a:bodyPr anchor="t">
            <a:norm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US" sz="2200" dirty="0"/>
              <a:t>BGP has scalability issues</a:t>
            </a:r>
            <a:r>
              <a:rPr lang="en-US" sz="2200" baseline="30000" dirty="0"/>
              <a:t>[2]</a:t>
            </a:r>
            <a:r>
              <a:rPr lang="en-US" sz="2200" dirty="0"/>
              <a:t>: </a:t>
            </a:r>
          </a:p>
          <a:p>
            <a:pPr lvl="1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Exponential </a:t>
            </a:r>
            <a:r>
              <a:rPr lang="en-US" sz="1600" b="1" dirty="0"/>
              <a:t>routing table growth</a:t>
            </a:r>
          </a:p>
          <a:p>
            <a:pPr lvl="1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Convergence problems</a:t>
            </a:r>
          </a:p>
          <a:p>
            <a:pPr lvl="1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Worst-case exponential communication cost </a:t>
            </a:r>
            <a:r>
              <a:rPr lang="en-US" sz="1600" baseline="30000" dirty="0"/>
              <a:t>[5]</a:t>
            </a:r>
            <a:endParaRPr lang="en-US" sz="1600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00C2994-9513-4C1D-9128-DFC5E202F094}"/>
              </a:ext>
            </a:extLst>
          </p:cNvPr>
          <p:cNvGrpSpPr/>
          <p:nvPr/>
        </p:nvGrpSpPr>
        <p:grpSpPr>
          <a:xfrm>
            <a:off x="8896685" y="1011811"/>
            <a:ext cx="2645006" cy="2115486"/>
            <a:chOff x="8896685" y="930786"/>
            <a:chExt cx="2645006" cy="2115486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54BC2D8-1076-4A41-8A60-2C4AD9CC584B}"/>
                </a:ext>
              </a:extLst>
            </p:cNvPr>
            <p:cNvSpPr txBox="1"/>
            <p:nvPr/>
          </p:nvSpPr>
          <p:spPr>
            <a:xfrm>
              <a:off x="10657396" y="2591364"/>
              <a:ext cx="745717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600" dirty="0">
                  <a:solidFill>
                    <a:srgbClr val="191919"/>
                  </a:solidFill>
                </a:rPr>
                <a:t>Source Wikipedia</a:t>
              </a:r>
              <a:endParaRPr lang="en-US" sz="600" dirty="0">
                <a:solidFill>
                  <a:srgbClr val="191919"/>
                </a:solidFill>
              </a:endParaRPr>
            </a:p>
          </p:txBody>
        </p:sp>
        <p:pic>
          <p:nvPicPr>
            <p:cNvPr id="7" name="Picture 6" descr="Growth of BGP RIB">
              <a:extLst>
                <a:ext uri="{FF2B5EF4-FFF2-40B4-BE49-F238E27FC236}">
                  <a16:creationId xmlns:a16="http://schemas.microsoft.com/office/drawing/2014/main" id="{435D3F1B-E7FD-42C4-936D-E7E1B8E3B6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896685" y="930786"/>
              <a:ext cx="2645006" cy="2115486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16">
                <a:extLst>
                  <a:ext uri="{FF2B5EF4-FFF2-40B4-BE49-F238E27FC236}">
                    <a16:creationId xmlns:a16="http://schemas.microsoft.com/office/drawing/2014/main" id="{2258047D-73FC-46EC-95A4-FA1ACAFDFE5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15770" y="3690705"/>
                <a:ext cx="5981171" cy="1918803"/>
              </a:xfrm>
              <a:prstGeom prst="rect">
                <a:avLst/>
              </a:prstGeom>
            </p:spPr>
            <p:txBody>
              <a:bodyPr vert="horz" lIns="0" tIns="45720" rIns="0" bIns="45720" rtlCol="0" anchor="t">
                <a:normAutofit/>
              </a:bodyPr>
              <a:lstStyle>
                <a:lvl1pPr marL="342900" indent="-34290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chemeClr val="tx1"/>
                  </a:buClr>
                  <a:buSzPct val="100000"/>
                  <a:buFont typeface="+mj-lt"/>
                  <a:buAutoNum type="arabicPeriod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44068" indent="-342900" algn="l" defTabSz="914400" rtl="0" eaLnBrk="1" latinLnBrk="0" hangingPunct="1">
                  <a:lnSpc>
                    <a:spcPct val="10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tx1"/>
                  </a:buClr>
                  <a:buFont typeface="+mj-lt"/>
                  <a:buAutoNum type="arabicPeriod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12648" indent="-228600" algn="l" defTabSz="914400" rtl="0" eaLnBrk="1" latinLnBrk="0" hangingPunct="1">
                  <a:lnSpc>
                    <a:spcPct val="10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tx1"/>
                  </a:buClr>
                  <a:buFont typeface="+mj-lt"/>
                  <a:buAutoNum type="arabicPeriod"/>
                  <a:defRPr sz="1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795528" indent="-228600" algn="l" defTabSz="914400" rtl="0" eaLnBrk="1" latinLnBrk="0" hangingPunct="1">
                  <a:lnSpc>
                    <a:spcPct val="10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tx1"/>
                  </a:buClr>
                  <a:buFont typeface="+mj-lt"/>
                  <a:buAutoNum type="arabicPeriod"/>
                  <a:defRPr sz="1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978408" indent="-228600" algn="l" defTabSz="914400" rtl="0" eaLnBrk="1" latinLnBrk="0" hangingPunct="1">
                  <a:lnSpc>
                    <a:spcPct val="10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tx1"/>
                  </a:buClr>
                  <a:buFont typeface="+mj-lt"/>
                  <a:buAutoNum type="arabicPeriod"/>
                  <a:defRPr sz="1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1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3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15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17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Aft>
                    <a:spcPts val="600"/>
                  </a:spcAft>
                  <a:buFont typeface="+mj-lt"/>
                  <a:buNone/>
                </a:pPr>
                <a:r>
                  <a:rPr lang="en-US" sz="2200" dirty="0"/>
                  <a:t>Thorup &amp; Zwick</a:t>
                </a:r>
                <a:r>
                  <a:rPr lang="en-US" sz="2200" baseline="30000" dirty="0"/>
                  <a:t> [3]</a:t>
                </a:r>
                <a:r>
                  <a:rPr lang="en-US" sz="2200" b="1" dirty="0"/>
                  <a:t> </a:t>
                </a:r>
                <a:r>
                  <a:rPr lang="en-US" sz="2200" dirty="0"/>
                  <a:t>proposed a scheme</a:t>
                </a:r>
              </a:p>
              <a:p>
                <a:pPr lvl="1"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600" b="1" dirty="0"/>
                  <a:t>Approximate</a:t>
                </a:r>
                <a:r>
                  <a:rPr lang="en-US" sz="1600" dirty="0"/>
                  <a:t> distances</a:t>
                </a:r>
                <a:endParaRPr lang="en-US" sz="1600" b="1" dirty="0"/>
              </a:p>
              <a:p>
                <a:pPr lvl="1"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600" b="1" dirty="0"/>
                  <a:t>Constant</a:t>
                </a:r>
                <a:r>
                  <a:rPr lang="en-US" sz="1600" dirty="0"/>
                  <a:t> time to answer distance queries (oracle)</a:t>
                </a:r>
              </a:p>
              <a:p>
                <a:pPr lvl="1"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/>
                  <a:t>Path </a:t>
                </a:r>
                <a:r>
                  <a:rPr lang="en-US" sz="1600" b="1" dirty="0"/>
                  <a:t>stretch</a:t>
                </a:r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r>
                      <a:rPr lang="it-IT" sz="1600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it-IT" sz="160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it-IT" sz="160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it-IT" sz="160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sz="1600" dirty="0"/>
                  <a:t> (</a:t>
                </a:r>
                <a14:m>
                  <m:oMath xmlns:m="http://schemas.openxmlformats.org/officeDocument/2006/math">
                    <m:r>
                      <a:rPr lang="it-IT" sz="1600" b="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1600" dirty="0"/>
                  <a:t> a constant)</a:t>
                </a:r>
              </a:p>
              <a:p>
                <a:pPr marL="201168" lvl="1" indent="0">
                  <a:spcBef>
                    <a:spcPts val="0"/>
                  </a:spcBef>
                  <a:spcAft>
                    <a:spcPts val="600"/>
                  </a:spcAft>
                  <a:buFont typeface="+mj-lt"/>
                  <a:buNone/>
                </a:pPr>
                <a:endParaRPr lang="en-US" sz="1200" dirty="0"/>
              </a:p>
              <a:p>
                <a:pPr marL="0" indent="0">
                  <a:spcBef>
                    <a:spcPts val="0"/>
                  </a:spcBef>
                  <a:buFont typeface="+mj-lt"/>
                  <a:buNone/>
                </a:pPr>
                <a:endParaRPr lang="en-US" sz="2200" b="1" dirty="0"/>
              </a:p>
            </p:txBody>
          </p:sp>
        </mc:Choice>
        <mc:Fallback xmlns="">
          <p:sp>
            <p:nvSpPr>
              <p:cNvPr id="6" name="Content Placeholder 16">
                <a:extLst>
                  <a:ext uri="{FF2B5EF4-FFF2-40B4-BE49-F238E27FC236}">
                    <a16:creationId xmlns:a16="http://schemas.microsoft.com/office/drawing/2014/main" id="{2258047D-73FC-46EC-95A4-FA1ACAFDFE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5770" y="3690705"/>
                <a:ext cx="5981171" cy="1918803"/>
              </a:xfrm>
              <a:prstGeom prst="rect">
                <a:avLst/>
              </a:prstGeom>
              <a:blipFill>
                <a:blip r:embed="rId4"/>
                <a:stretch>
                  <a:fillRect l="-2854" t="-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FD4AD9-AB89-46E4-9AB9-2B3628F713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2000" noProof="0" smtClean="0"/>
              <a:t>3</a:t>
            </a:fld>
            <a:endParaRPr lang="en-US" sz="2000" noProof="0" dirty="0"/>
          </a:p>
        </p:txBody>
      </p:sp>
    </p:spTree>
    <p:extLst>
      <p:ext uri="{BB962C8B-B14F-4D97-AF65-F5344CB8AC3E}">
        <p14:creationId xmlns:p14="http://schemas.microsoft.com/office/powerpoint/2010/main" val="22768987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7">
            <a:extLst>
              <a:ext uri="{FF2B5EF4-FFF2-40B4-BE49-F238E27FC236}">
                <a16:creationId xmlns:a16="http://schemas.microsoft.com/office/drawing/2014/main" id="{3EFBDA78-6C7C-4C8B-AAE4-75F4D204F241}"/>
              </a:ext>
            </a:extLst>
          </p:cNvPr>
          <p:cNvSpPr txBox="1">
            <a:spLocks/>
          </p:cNvSpPr>
          <p:nvPr/>
        </p:nvSpPr>
        <p:spPr>
          <a:xfrm>
            <a:off x="1195754" y="942870"/>
            <a:ext cx="4157296" cy="12927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cap="none" dirty="0"/>
              <a:t>TZ for routing</a:t>
            </a:r>
            <a:br>
              <a:rPr lang="en-US" sz="1800" cap="none" dirty="0"/>
            </a:br>
            <a:r>
              <a:rPr lang="en-US" cap="none" dirty="0"/>
              <a:t>Real link failures</a:t>
            </a:r>
          </a:p>
        </p:txBody>
      </p:sp>
      <p:sp>
        <p:nvSpPr>
          <p:cNvPr id="14" name="Content Placeholder 11">
            <a:extLst>
              <a:ext uri="{FF2B5EF4-FFF2-40B4-BE49-F238E27FC236}">
                <a16:creationId xmlns:a16="http://schemas.microsoft.com/office/drawing/2014/main" id="{118A40B5-AAB0-4B00-919B-1C814537F8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243505" y="2281657"/>
            <a:ext cx="4599134" cy="1547317"/>
          </a:xfrm>
        </p:spPr>
        <p:txBody>
          <a:bodyPr>
            <a:norm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endParaRPr lang="en-US" sz="2000" b="1" dirty="0">
              <a:solidFill>
                <a:srgbClr val="C00000"/>
              </a:solidFill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Why is stretch deterioration </a:t>
            </a:r>
            <a:r>
              <a:rPr lang="en-US" sz="2000" b="1" dirty="0"/>
              <a:t>slower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when replaying real link failures?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1422CB91-19B4-4E2E-9451-3CCE7764C4FC}"/>
                  </a:ext>
                </a:extLst>
              </p:cNvPr>
              <p:cNvSpPr/>
              <p:nvPr/>
            </p:nvSpPr>
            <p:spPr>
              <a:xfrm>
                <a:off x="6103319" y="6272806"/>
                <a:ext cx="1393971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it-IT" sz="800" b="1" dirty="0"/>
                  <a:t>NOTA BENE</a:t>
                </a:r>
              </a:p>
              <a:p>
                <a:r>
                  <a:rPr lang="it-IT" sz="800" dirty="0"/>
                  <a:t>In the following, I use </a:t>
                </a:r>
                <a14:m>
                  <m:oMath xmlns:m="http://schemas.openxmlformats.org/officeDocument/2006/math">
                    <m:r>
                      <a:rPr lang="it-IT" sz="800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it-IT" sz="800" i="1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endParaRPr lang="en-US" sz="800" dirty="0"/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1422CB91-19B4-4E2E-9451-3CCE7764C4F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3319" y="6272806"/>
                <a:ext cx="1393971" cy="338554"/>
              </a:xfrm>
              <a:prstGeom prst="rect">
                <a:avLst/>
              </a:prstGeom>
              <a:blipFill>
                <a:blip r:embed="rId4"/>
                <a:stretch>
                  <a:fillRect b="-53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Content Placeholder 11">
            <a:extLst>
              <a:ext uri="{FF2B5EF4-FFF2-40B4-BE49-F238E27FC236}">
                <a16:creationId xmlns:a16="http://schemas.microsoft.com/office/drawing/2014/main" id="{5DD7FF7D-125F-40A9-B6FE-E772B1F6F6CB}"/>
              </a:ext>
            </a:extLst>
          </p:cNvPr>
          <p:cNvSpPr txBox="1">
            <a:spLocks/>
          </p:cNvSpPr>
          <p:nvPr/>
        </p:nvSpPr>
        <p:spPr>
          <a:xfrm>
            <a:off x="2239939" y="3779006"/>
            <a:ext cx="4157295" cy="75537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None/>
            </a:pPr>
            <a:r>
              <a:rPr lang="en-US" sz="2000" dirty="0"/>
              <a:t>The links are </a:t>
            </a:r>
            <a:r>
              <a:rPr lang="en-US" sz="2000" b="1" dirty="0"/>
              <a:t>not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None/>
            </a:pPr>
            <a:r>
              <a:rPr lang="en-US" sz="2000" b="1" dirty="0"/>
              <a:t>randomly distributed</a:t>
            </a:r>
            <a:endParaRPr lang="en-US" sz="2000" dirty="0"/>
          </a:p>
        </p:txBody>
      </p:sp>
      <p:pic>
        <p:nvPicPr>
          <p:cNvPr id="17" name="Graphic 16" descr="Badge Tick">
            <a:extLst>
              <a:ext uri="{FF2B5EF4-FFF2-40B4-BE49-F238E27FC236}">
                <a16:creationId xmlns:a16="http://schemas.microsoft.com/office/drawing/2014/main" id="{266B13A8-202C-4469-8257-37D46191E7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413510" y="3779006"/>
            <a:ext cx="718120" cy="718120"/>
          </a:xfrm>
          <a:prstGeom prst="rect">
            <a:avLst/>
          </a:prstGeom>
        </p:spPr>
      </p:pic>
      <p:pic>
        <p:nvPicPr>
          <p:cNvPr id="26" name="Graphic 25" descr="Lights On">
            <a:extLst>
              <a:ext uri="{FF2B5EF4-FFF2-40B4-BE49-F238E27FC236}">
                <a16:creationId xmlns:a16="http://schemas.microsoft.com/office/drawing/2014/main" id="{150EB3F0-30F1-45A7-A748-EBCA2B0B285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422564" y="2578027"/>
            <a:ext cx="700012" cy="700012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FFEFA075-07BC-40AD-BE0A-233DF27124B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191075" y="2051013"/>
            <a:ext cx="5154690" cy="345598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932F436-E8AF-43F7-93C7-368FE702BF01}"/>
              </a:ext>
            </a:extLst>
          </p:cNvPr>
          <p:cNvSpPr txBox="1"/>
          <p:nvPr/>
        </p:nvSpPr>
        <p:spPr>
          <a:xfrm>
            <a:off x="8027727" y="1740458"/>
            <a:ext cx="22326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Distribution of edges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85CFBC1-F13B-4B55-B8C5-9EE59D983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noProof="0" smtClean="0"/>
              <a:t>30</a:t>
            </a:fld>
            <a:endParaRPr lang="en-US" noProof="0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DAE4546-E25E-49ED-B7BA-1345232FCC66}"/>
              </a:ext>
            </a:extLst>
          </p:cNvPr>
          <p:cNvSpPr/>
          <p:nvPr/>
        </p:nvSpPr>
        <p:spPr>
          <a:xfrm rot="430353" flipV="1">
            <a:off x="4798410" y="4001897"/>
            <a:ext cx="2516886" cy="524074"/>
          </a:xfrm>
          <a:custGeom>
            <a:avLst/>
            <a:gdLst>
              <a:gd name="connsiteX0" fmla="*/ 0 w 666750"/>
              <a:gd name="connsiteY0" fmla="*/ 8234 h 427334"/>
              <a:gd name="connsiteX1" fmla="*/ 514350 w 666750"/>
              <a:gd name="connsiteY1" fmla="*/ 55859 h 427334"/>
              <a:gd name="connsiteX2" fmla="*/ 666750 w 666750"/>
              <a:gd name="connsiteY2" fmla="*/ 427334 h 427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66750" h="427334">
                <a:moveTo>
                  <a:pt x="0" y="8234"/>
                </a:moveTo>
                <a:cubicBezTo>
                  <a:pt x="201612" y="-2879"/>
                  <a:pt x="403225" y="-13991"/>
                  <a:pt x="514350" y="55859"/>
                </a:cubicBezTo>
                <a:cubicBezTo>
                  <a:pt x="625475" y="125709"/>
                  <a:pt x="649288" y="384472"/>
                  <a:pt x="666750" y="427334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5783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900900CD-B943-934F-857F-30AA913FE9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5754" y="942870"/>
            <a:ext cx="5288936" cy="1292750"/>
          </a:xfrm>
        </p:spPr>
        <p:txBody>
          <a:bodyPr/>
          <a:lstStyle/>
          <a:p>
            <a:r>
              <a:rPr lang="en-US" sz="1800" cap="none" dirty="0"/>
              <a:t>the RESULTS</a:t>
            </a:r>
            <a:br>
              <a:rPr lang="en-US" sz="1800" cap="none" dirty="0"/>
            </a:br>
            <a:r>
              <a:rPr lang="en-US" cap="none" dirty="0"/>
              <a:t>Stable links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58688375-BB51-4746-90C0-CEAD2C5BBD90}"/>
                  </a:ext>
                </a:extLst>
              </p:cNvPr>
              <p:cNvSpPr/>
              <p:nvPr/>
            </p:nvSpPr>
            <p:spPr>
              <a:xfrm>
                <a:off x="1195754" y="6272806"/>
                <a:ext cx="1393971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it-IT" sz="800" b="1" dirty="0"/>
                  <a:t>NOTA BENE</a:t>
                </a:r>
              </a:p>
              <a:p>
                <a:r>
                  <a:rPr lang="it-IT" sz="800" dirty="0"/>
                  <a:t>In the following, I use </a:t>
                </a:r>
                <a14:m>
                  <m:oMath xmlns:m="http://schemas.openxmlformats.org/officeDocument/2006/math">
                    <m:r>
                      <a:rPr lang="it-IT" sz="800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it-IT" sz="800" i="1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endParaRPr lang="en-US" sz="800" dirty="0"/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58688375-BB51-4746-90C0-CEAD2C5BBD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5754" y="6272806"/>
                <a:ext cx="1393971" cy="338554"/>
              </a:xfrm>
              <a:prstGeom prst="rect">
                <a:avLst/>
              </a:prstGeom>
              <a:blipFill>
                <a:blip r:embed="rId3"/>
                <a:stretch>
                  <a:fillRect b="-53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ontent Placeholder 11">
                <a:extLst>
                  <a:ext uri="{FF2B5EF4-FFF2-40B4-BE49-F238E27FC236}">
                    <a16:creationId xmlns:a16="http://schemas.microsoft.com/office/drawing/2014/main" id="{BCAC0828-811D-43BB-AF1B-9AC4EBBDD25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74992" y="2235619"/>
                <a:ext cx="3472414" cy="1732373"/>
              </a:xfrm>
              <a:prstGeom prst="rect">
                <a:avLst/>
              </a:prstGeom>
            </p:spPr>
            <p:txBody>
              <a:bodyPr vert="horz" lIns="0" tIns="45720" rIns="0" bIns="45720" rtlCol="0">
                <a:norm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chemeClr val="tx1"/>
                  </a:buClr>
                  <a:buSzPct val="100000"/>
                  <a:buFont typeface="Calibri" panose="020F050202020403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01168" indent="0" algn="l" defTabSz="914400" rtl="0" eaLnBrk="1" latinLnBrk="0" hangingPunct="1">
                  <a:lnSpc>
                    <a:spcPct val="10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tx1"/>
                  </a:buClr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384048" indent="0" algn="l" defTabSz="914400" rtl="0" eaLnBrk="1" latinLnBrk="0" hangingPunct="1">
                  <a:lnSpc>
                    <a:spcPct val="10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tx1"/>
                  </a:buClr>
                  <a:buFont typeface="Arial" panose="020B0604020202020204" pitchFamily="34" charset="0"/>
                  <a:buNone/>
                  <a:defRPr sz="1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566928" indent="0" algn="l" defTabSz="914400" rtl="0" eaLnBrk="1" latinLnBrk="0" hangingPunct="1">
                  <a:lnSpc>
                    <a:spcPct val="10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tx1"/>
                  </a:buClr>
                  <a:buFont typeface="Arial" panose="020B0604020202020204" pitchFamily="34" charset="0"/>
                  <a:buNone/>
                  <a:defRPr sz="1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749808" indent="0" algn="l" defTabSz="914400" rtl="0" eaLnBrk="1" latinLnBrk="0" hangingPunct="1">
                  <a:lnSpc>
                    <a:spcPct val="10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tx1"/>
                  </a:buClr>
                  <a:buFont typeface="Arial" panose="020B0604020202020204" pitchFamily="34" charset="0"/>
                  <a:buNone/>
                  <a:defRPr sz="1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1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3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15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17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spcBef>
                    <a:spcPts val="0"/>
                  </a:spcBef>
                </a:pPr>
                <a:r>
                  <a:rPr lang="en-US" sz="2000" dirty="0">
                    <a:solidFill>
                      <a:srgbClr val="000000"/>
                    </a:solidFill>
                    <a:ea typeface="Cambria Math" panose="02040503050406030204" pitchFamily="18" charset="0"/>
                  </a:rPr>
                  <a:t>Among edges with </a:t>
                </a:r>
                <a14:m>
                  <m:oMath xmlns:m="http://schemas.openxmlformats.org/officeDocument/2006/math">
                    <m:r>
                      <a:rPr lang="it-IT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it-IT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it-IT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r>
                      <a:rPr lang="it-IT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≤30</m:t>
                    </m:r>
                  </m:oMath>
                </a14:m>
                <a:r>
                  <a:rPr lang="en-US" sz="2000" dirty="0"/>
                  <a:t>:</a:t>
                </a:r>
              </a:p>
              <a:p>
                <a:pPr algn="ctr">
                  <a:spcBef>
                    <a:spcPts val="0"/>
                  </a:spcBef>
                </a:pPr>
                <a:endParaRPr lang="en-US" sz="1000" dirty="0"/>
              </a:p>
              <a:p>
                <a:pPr algn="ctr">
                  <a:spcBef>
                    <a:spcPts val="0"/>
                  </a:spcBef>
                </a:pPr>
                <a:r>
                  <a:rPr lang="en-US" sz="1800" dirty="0"/>
                  <a:t>Those connecting </a:t>
                </a:r>
                <a:r>
                  <a:rPr lang="en-US" sz="1800" b="1" dirty="0"/>
                  <a:t>tier-1 ISPs</a:t>
                </a:r>
              </a:p>
              <a:p>
                <a:pPr algn="ctr">
                  <a:spcBef>
                    <a:spcPts val="0"/>
                  </a:spcBef>
                </a:pPr>
                <a:r>
                  <a:rPr lang="en-US" sz="1800" dirty="0"/>
                  <a:t>which are more stable</a:t>
                </a:r>
              </a:p>
            </p:txBody>
          </p:sp>
        </mc:Choice>
        <mc:Fallback xmlns="">
          <p:sp>
            <p:nvSpPr>
              <p:cNvPr id="16" name="Content Placeholder 11">
                <a:extLst>
                  <a:ext uri="{FF2B5EF4-FFF2-40B4-BE49-F238E27FC236}">
                    <a16:creationId xmlns:a16="http://schemas.microsoft.com/office/drawing/2014/main" id="{BCAC0828-811D-43BB-AF1B-9AC4EBBDD2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4992" y="2235619"/>
                <a:ext cx="3472414" cy="1732373"/>
              </a:xfrm>
              <a:prstGeom prst="rect">
                <a:avLst/>
              </a:prstGeom>
              <a:blipFill>
                <a:blip r:embed="rId4"/>
                <a:stretch>
                  <a:fillRect l="-3509" t="-2113" r="-35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ontent Placeholder 11">
                <a:extLst>
                  <a:ext uri="{FF2B5EF4-FFF2-40B4-BE49-F238E27FC236}">
                    <a16:creationId xmlns:a16="http://schemas.microsoft.com/office/drawing/2014/main" id="{723F96DE-6D4F-4328-98A0-58B90F24CC9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74992" y="4513279"/>
                <a:ext cx="1737991" cy="1451294"/>
              </a:xfrm>
              <a:prstGeom prst="rect">
                <a:avLst/>
              </a:prstGeom>
            </p:spPr>
            <p:txBody>
              <a:bodyPr vert="horz" lIns="0" tIns="45720" rIns="0" bIns="45720" rtlCol="0">
                <a:norm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chemeClr val="tx1"/>
                  </a:buClr>
                  <a:buSzPct val="100000"/>
                  <a:buFont typeface="Calibri" panose="020F050202020403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01168" indent="0" algn="l" defTabSz="914400" rtl="0" eaLnBrk="1" latinLnBrk="0" hangingPunct="1">
                  <a:lnSpc>
                    <a:spcPct val="10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tx1"/>
                  </a:buClr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384048" indent="0" algn="l" defTabSz="914400" rtl="0" eaLnBrk="1" latinLnBrk="0" hangingPunct="1">
                  <a:lnSpc>
                    <a:spcPct val="10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tx1"/>
                  </a:buClr>
                  <a:buFont typeface="Arial" panose="020B0604020202020204" pitchFamily="34" charset="0"/>
                  <a:buNone/>
                  <a:defRPr sz="1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566928" indent="0" algn="l" defTabSz="914400" rtl="0" eaLnBrk="1" latinLnBrk="0" hangingPunct="1">
                  <a:lnSpc>
                    <a:spcPct val="10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tx1"/>
                  </a:buClr>
                  <a:buFont typeface="Arial" panose="020B0604020202020204" pitchFamily="34" charset="0"/>
                  <a:buNone/>
                  <a:defRPr sz="1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749808" indent="0" algn="l" defTabSz="914400" rtl="0" eaLnBrk="1" latinLnBrk="0" hangingPunct="1">
                  <a:lnSpc>
                    <a:spcPct val="10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tx1"/>
                  </a:buClr>
                  <a:buFont typeface="Arial" panose="020B0604020202020204" pitchFamily="34" charset="0"/>
                  <a:buNone/>
                  <a:defRPr sz="1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1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3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15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17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spcBef>
                    <a:spcPts val="0"/>
                  </a:spcBef>
                </a:pPr>
                <a:r>
                  <a:rPr lang="en-US" b="1" dirty="0">
                    <a:solidFill>
                      <a:srgbClr val="000000"/>
                    </a:solidFill>
                    <a:ea typeface="Cambria Math" panose="02040503050406030204" pitchFamily="18" charset="0"/>
                  </a:rPr>
                  <a:t>SIMULATION</a:t>
                </a:r>
              </a:p>
              <a:p>
                <a:pPr algn="ctr">
                  <a:spcBef>
                    <a:spcPts val="0"/>
                  </a:spcBef>
                </a:pPr>
                <a:endParaRPr lang="en-US" b="1" dirty="0">
                  <a:solidFill>
                    <a:srgbClr val="000000"/>
                  </a:solidFill>
                  <a:ea typeface="Cambria Math" panose="02040503050406030204" pitchFamily="18" charset="0"/>
                </a:endParaRPr>
              </a:p>
              <a:p>
                <a:pPr algn="ctr"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it-IT" sz="2000" b="0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7</m:t>
                      </m:r>
                      <m:r>
                        <a:rPr lang="en-US" sz="2000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sz="2000" dirty="0">
                  <a:solidFill>
                    <a:srgbClr val="000000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8" name="Content Placeholder 11">
                <a:extLst>
                  <a:ext uri="{FF2B5EF4-FFF2-40B4-BE49-F238E27FC236}">
                    <a16:creationId xmlns:a16="http://schemas.microsoft.com/office/drawing/2014/main" id="{723F96DE-6D4F-4328-98A0-58B90F24CC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4992" y="4513279"/>
                <a:ext cx="1737991" cy="1451294"/>
              </a:xfrm>
              <a:prstGeom prst="rect">
                <a:avLst/>
              </a:prstGeom>
              <a:blipFill>
                <a:blip r:embed="rId5"/>
                <a:stretch>
                  <a:fillRect t="-1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ontent Placeholder 11">
                <a:extLst>
                  <a:ext uri="{FF2B5EF4-FFF2-40B4-BE49-F238E27FC236}">
                    <a16:creationId xmlns:a16="http://schemas.microsoft.com/office/drawing/2014/main" id="{9263C067-D4FB-483F-B2DE-EEF0971970D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209415" y="4512311"/>
                <a:ext cx="1737991" cy="1451294"/>
              </a:xfrm>
              <a:prstGeom prst="rect">
                <a:avLst/>
              </a:prstGeom>
            </p:spPr>
            <p:txBody>
              <a:bodyPr vert="horz" lIns="0" tIns="45720" rIns="0" bIns="45720" rtlCol="0">
                <a:norm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chemeClr val="tx1"/>
                  </a:buClr>
                  <a:buSzPct val="100000"/>
                  <a:buFont typeface="Calibri" panose="020F050202020403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01168" indent="0" algn="l" defTabSz="914400" rtl="0" eaLnBrk="1" latinLnBrk="0" hangingPunct="1">
                  <a:lnSpc>
                    <a:spcPct val="10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tx1"/>
                  </a:buClr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384048" indent="0" algn="l" defTabSz="914400" rtl="0" eaLnBrk="1" latinLnBrk="0" hangingPunct="1">
                  <a:lnSpc>
                    <a:spcPct val="10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tx1"/>
                  </a:buClr>
                  <a:buFont typeface="Arial" panose="020B0604020202020204" pitchFamily="34" charset="0"/>
                  <a:buNone/>
                  <a:defRPr sz="1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566928" indent="0" algn="l" defTabSz="914400" rtl="0" eaLnBrk="1" latinLnBrk="0" hangingPunct="1">
                  <a:lnSpc>
                    <a:spcPct val="10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tx1"/>
                  </a:buClr>
                  <a:buFont typeface="Arial" panose="020B0604020202020204" pitchFamily="34" charset="0"/>
                  <a:buNone/>
                  <a:defRPr sz="1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749808" indent="0" algn="l" defTabSz="914400" rtl="0" eaLnBrk="1" latinLnBrk="0" hangingPunct="1">
                  <a:lnSpc>
                    <a:spcPct val="10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tx1"/>
                  </a:buClr>
                  <a:buFont typeface="Arial" panose="020B0604020202020204" pitchFamily="34" charset="0"/>
                  <a:buNone/>
                  <a:defRPr sz="1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1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3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15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17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spcBef>
                    <a:spcPts val="0"/>
                  </a:spcBef>
                </a:pPr>
                <a:r>
                  <a:rPr lang="en-US" b="1" dirty="0">
                    <a:solidFill>
                      <a:srgbClr val="000000"/>
                    </a:solidFill>
                    <a:ea typeface="Cambria Math" panose="02040503050406030204" pitchFamily="18" charset="0"/>
                  </a:rPr>
                  <a:t>REAL FAILURES</a:t>
                </a:r>
              </a:p>
              <a:p>
                <a:pPr algn="ctr">
                  <a:spcBef>
                    <a:spcPts val="0"/>
                  </a:spcBef>
                </a:pPr>
                <a:endParaRPr lang="en-US" b="1" dirty="0">
                  <a:solidFill>
                    <a:srgbClr val="000000"/>
                  </a:solidFill>
                  <a:ea typeface="Cambria Math" panose="02040503050406030204" pitchFamily="18" charset="0"/>
                </a:endParaRPr>
              </a:p>
              <a:p>
                <a:pPr algn="ctr"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8</m:t>
                      </m:r>
                      <m:r>
                        <a:rPr lang="it-IT" sz="2000" b="0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.5</m:t>
                      </m:r>
                      <m:r>
                        <a:rPr lang="en-US" sz="2000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>
                  <a:solidFill>
                    <a:srgbClr val="000000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9" name="Content Placeholder 11">
                <a:extLst>
                  <a:ext uri="{FF2B5EF4-FFF2-40B4-BE49-F238E27FC236}">
                    <a16:creationId xmlns:a16="http://schemas.microsoft.com/office/drawing/2014/main" id="{9263C067-D4FB-483F-B2DE-EEF0971970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9415" y="4512311"/>
                <a:ext cx="1737991" cy="1451294"/>
              </a:xfrm>
              <a:prstGeom prst="rect">
                <a:avLst/>
              </a:prstGeom>
              <a:blipFill>
                <a:blip r:embed="rId6"/>
                <a:stretch>
                  <a:fillRect t="-1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D9275872-1CDA-4791-8206-C12FD893D8E7}"/>
              </a:ext>
            </a:extLst>
          </p:cNvPr>
          <p:cNvSpPr txBox="1"/>
          <p:nvPr/>
        </p:nvSpPr>
        <p:spPr>
          <a:xfrm>
            <a:off x="7088698" y="1606023"/>
            <a:ext cx="35144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Hop-distances of impacted nodes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8734ACB3-9482-4A75-BC5D-5E7601A0A24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616045" y="1926253"/>
            <a:ext cx="5793366" cy="398887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AF82BFF-2A9E-4922-B778-269A8BF1764C}"/>
              </a:ext>
            </a:extLst>
          </p:cNvPr>
          <p:cNvSpPr/>
          <p:nvPr/>
        </p:nvSpPr>
        <p:spPr>
          <a:xfrm>
            <a:off x="1538125" y="4013056"/>
            <a:ext cx="334258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sz="1600" dirty="0">
                <a:solidFill>
                  <a:srgbClr val="000000"/>
                </a:solidFill>
                <a:ea typeface="Cambria Math" panose="02040503050406030204" pitchFamily="18" charset="0"/>
              </a:rPr>
              <a:t>Edges </a:t>
            </a:r>
            <a:r>
              <a:rPr lang="en-US" sz="1600" b="1" dirty="0">
                <a:solidFill>
                  <a:srgbClr val="000000"/>
                </a:solidFill>
                <a:ea typeface="Cambria Math" panose="02040503050406030204" pitchFamily="18" charset="0"/>
              </a:rPr>
              <a:t>incident</a:t>
            </a:r>
            <a:r>
              <a:rPr lang="en-US" sz="1600" dirty="0">
                <a:solidFill>
                  <a:srgbClr val="000000"/>
                </a:solidFill>
                <a:ea typeface="Cambria Math" panose="02040503050406030204" pitchFamily="18" charset="0"/>
              </a:rPr>
              <a:t> to 64 biggest</a:t>
            </a:r>
            <a:r>
              <a:rPr lang="en-US" sz="1600" baseline="30000" dirty="0">
                <a:solidFill>
                  <a:srgbClr val="000000"/>
                </a:solidFill>
                <a:ea typeface="Cambria Math" panose="02040503050406030204" pitchFamily="18" charset="0"/>
              </a:rPr>
              <a:t>[4]</a:t>
            </a:r>
            <a:r>
              <a:rPr lang="en-US" sz="1600" dirty="0">
                <a:solidFill>
                  <a:srgbClr val="000000"/>
                </a:solidFill>
                <a:ea typeface="Cambria Math" panose="02040503050406030204" pitchFamily="18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a typeface="Cambria Math" panose="02040503050406030204" pitchFamily="18" charset="0"/>
              </a:rPr>
              <a:t>ASes</a:t>
            </a:r>
            <a:r>
              <a:rPr lang="en-US" sz="1600" dirty="0">
                <a:solidFill>
                  <a:srgbClr val="000000"/>
                </a:solidFill>
                <a:ea typeface="Cambria Math" panose="02040503050406030204" pitchFamily="18" charset="0"/>
              </a:rPr>
              <a:t>:</a:t>
            </a:r>
            <a:endParaRPr lang="en-US" sz="16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41C6F0B-B125-4941-AD12-7084F0622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noProof="0" smtClean="0"/>
              <a:t>31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454914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7">
            <a:extLst>
              <a:ext uri="{FF2B5EF4-FFF2-40B4-BE49-F238E27FC236}">
                <a16:creationId xmlns:a16="http://schemas.microsoft.com/office/drawing/2014/main" id="{3EFBDA78-6C7C-4C8B-AAE4-75F4D204F241}"/>
              </a:ext>
            </a:extLst>
          </p:cNvPr>
          <p:cNvSpPr txBox="1">
            <a:spLocks/>
          </p:cNvSpPr>
          <p:nvPr/>
        </p:nvSpPr>
        <p:spPr>
          <a:xfrm>
            <a:off x="1195754" y="942870"/>
            <a:ext cx="4157296" cy="12927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cap="none" dirty="0"/>
              <a:t>the AS graph</a:t>
            </a:r>
            <a:br>
              <a:rPr lang="en-US" sz="1800" cap="none" dirty="0"/>
            </a:br>
            <a:r>
              <a:rPr lang="en-US" cap="none" dirty="0"/>
              <a:t>Scale-free nature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85CFBC1-F13B-4B55-B8C5-9EE59D983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noProof="0" smtClean="0"/>
              <a:t>32</a:t>
            </a:fld>
            <a:endParaRPr lang="en-US" noProof="0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9829D5CF-C08A-426B-99B8-84A33551A3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50628" y="1516242"/>
            <a:ext cx="6402618" cy="4398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1796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7">
            <a:extLst>
              <a:ext uri="{FF2B5EF4-FFF2-40B4-BE49-F238E27FC236}">
                <a16:creationId xmlns:a16="http://schemas.microsoft.com/office/drawing/2014/main" id="{3EFBDA78-6C7C-4C8B-AAE4-75F4D204F241}"/>
              </a:ext>
            </a:extLst>
          </p:cNvPr>
          <p:cNvSpPr txBox="1">
            <a:spLocks/>
          </p:cNvSpPr>
          <p:nvPr/>
        </p:nvSpPr>
        <p:spPr>
          <a:xfrm>
            <a:off x="1195754" y="942870"/>
            <a:ext cx="4157296" cy="12927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cap="none" dirty="0"/>
              <a:t>the AS graph</a:t>
            </a:r>
            <a:br>
              <a:rPr lang="en-US" sz="1800" cap="none" dirty="0"/>
            </a:br>
            <a:r>
              <a:rPr lang="en-US" cap="none" dirty="0"/>
              <a:t>Flattening?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85CFBC1-F13B-4B55-B8C5-9EE59D983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noProof="0" smtClean="0"/>
              <a:t>33</a:t>
            </a:fld>
            <a:endParaRPr lang="en-US" noProof="0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D8705D18-5DEC-4781-A5E3-E4E11146BA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34495" y="1516242"/>
            <a:ext cx="6543675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5781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93626E3-127B-41C9-931D-D6F9EF5CB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Title 7">
            <a:extLst>
              <a:ext uri="{FF2B5EF4-FFF2-40B4-BE49-F238E27FC236}">
                <a16:creationId xmlns:a16="http://schemas.microsoft.com/office/drawing/2014/main" id="{37956E90-6CDF-4074-B5C5-AFD41E5BBC0B}"/>
              </a:ext>
            </a:extLst>
          </p:cNvPr>
          <p:cNvSpPr txBox="1">
            <a:spLocks/>
          </p:cNvSpPr>
          <p:nvPr/>
        </p:nvSpPr>
        <p:spPr>
          <a:xfrm>
            <a:off x="801712" y="553987"/>
            <a:ext cx="4157296" cy="12927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cap="none" dirty="0"/>
              <a:t>Getting to know</a:t>
            </a:r>
            <a:br>
              <a:rPr lang="en-US" sz="1800" cap="none" dirty="0"/>
            </a:br>
            <a:r>
              <a:rPr lang="en-US" cap="none" dirty="0"/>
              <a:t>Stretch</a:t>
            </a:r>
          </a:p>
        </p:txBody>
      </p:sp>
      <p:grpSp>
        <p:nvGrpSpPr>
          <p:cNvPr id="729" name="Group 728">
            <a:extLst>
              <a:ext uri="{FF2B5EF4-FFF2-40B4-BE49-F238E27FC236}">
                <a16:creationId xmlns:a16="http://schemas.microsoft.com/office/drawing/2014/main" id="{A9216E0C-5FB7-4A16-90CC-892A601FDD30}"/>
              </a:ext>
            </a:extLst>
          </p:cNvPr>
          <p:cNvGrpSpPr/>
          <p:nvPr/>
        </p:nvGrpSpPr>
        <p:grpSpPr>
          <a:xfrm>
            <a:off x="4148235" y="198120"/>
            <a:ext cx="6431280" cy="6431280"/>
            <a:chOff x="3127304" y="198120"/>
            <a:chExt cx="6431280" cy="6431280"/>
          </a:xfrm>
        </p:grpSpPr>
        <p:sp>
          <p:nvSpPr>
            <p:cNvPr id="728" name="Freeform: Shape 727">
              <a:extLst>
                <a:ext uri="{FF2B5EF4-FFF2-40B4-BE49-F238E27FC236}">
                  <a16:creationId xmlns:a16="http://schemas.microsoft.com/office/drawing/2014/main" id="{D2A2D7C8-9AF6-41C1-A30E-B867395AFB11}"/>
                </a:ext>
              </a:extLst>
            </p:cNvPr>
            <p:cNvSpPr/>
            <p:nvPr/>
          </p:nvSpPr>
          <p:spPr>
            <a:xfrm rot="13050788">
              <a:off x="5080946" y="3923737"/>
              <a:ext cx="2126480" cy="1746374"/>
            </a:xfrm>
            <a:custGeom>
              <a:avLst/>
              <a:gdLst>
                <a:gd name="connsiteX0" fmla="*/ 47172 w 689198"/>
                <a:gd name="connsiteY0" fmla="*/ 0 h 642026"/>
                <a:gd name="connsiteX1" fmla="*/ 66628 w 689198"/>
                <a:gd name="connsiteY1" fmla="*/ 535022 h 642026"/>
                <a:gd name="connsiteX2" fmla="*/ 689198 w 689198"/>
                <a:gd name="connsiteY2" fmla="*/ 642026 h 642026"/>
                <a:gd name="connsiteX0" fmla="*/ 718381 w 1360407"/>
                <a:gd name="connsiteY0" fmla="*/ 0 h 697652"/>
                <a:gd name="connsiteX1" fmla="*/ 10172 w 1360407"/>
                <a:gd name="connsiteY1" fmla="*/ 656926 h 697652"/>
                <a:gd name="connsiteX2" fmla="*/ 1360407 w 1360407"/>
                <a:gd name="connsiteY2" fmla="*/ 642026 h 697652"/>
                <a:gd name="connsiteX0" fmla="*/ 718381 w 1051953"/>
                <a:gd name="connsiteY0" fmla="*/ 0 h 673716"/>
                <a:gd name="connsiteX1" fmla="*/ 10172 w 1051953"/>
                <a:gd name="connsiteY1" fmla="*/ 656926 h 673716"/>
                <a:gd name="connsiteX2" fmla="*/ 1051953 w 1051953"/>
                <a:gd name="connsiteY2" fmla="*/ 341632 h 673716"/>
                <a:gd name="connsiteX0" fmla="*/ 618649 w 952221"/>
                <a:gd name="connsiteY0" fmla="*/ 0 h 548225"/>
                <a:gd name="connsiteX1" fmla="*/ 11554 w 952221"/>
                <a:gd name="connsiteY1" fmla="*/ 525634 h 548225"/>
                <a:gd name="connsiteX2" fmla="*/ 952221 w 952221"/>
                <a:gd name="connsiteY2" fmla="*/ 341632 h 548225"/>
                <a:gd name="connsiteX0" fmla="*/ 618649 w 952221"/>
                <a:gd name="connsiteY0" fmla="*/ 0 h 571913"/>
                <a:gd name="connsiteX1" fmla="*/ 11554 w 952221"/>
                <a:gd name="connsiteY1" fmla="*/ 525634 h 571913"/>
                <a:gd name="connsiteX2" fmla="*/ 952221 w 952221"/>
                <a:gd name="connsiteY2" fmla="*/ 341632 h 571913"/>
                <a:gd name="connsiteX0" fmla="*/ 618649 w 952221"/>
                <a:gd name="connsiteY0" fmla="*/ 0 h 525634"/>
                <a:gd name="connsiteX1" fmla="*/ 11554 w 952221"/>
                <a:gd name="connsiteY1" fmla="*/ 525634 h 525634"/>
                <a:gd name="connsiteX2" fmla="*/ 952221 w 952221"/>
                <a:gd name="connsiteY2" fmla="*/ 341632 h 525634"/>
                <a:gd name="connsiteX0" fmla="*/ 618649 w 952221"/>
                <a:gd name="connsiteY0" fmla="*/ 0 h 525634"/>
                <a:gd name="connsiteX1" fmla="*/ 11554 w 952221"/>
                <a:gd name="connsiteY1" fmla="*/ 525634 h 525634"/>
                <a:gd name="connsiteX2" fmla="*/ 952221 w 952221"/>
                <a:gd name="connsiteY2" fmla="*/ 341632 h 525634"/>
                <a:gd name="connsiteX0" fmla="*/ 618649 w 952221"/>
                <a:gd name="connsiteY0" fmla="*/ 0 h 525634"/>
                <a:gd name="connsiteX1" fmla="*/ 11554 w 952221"/>
                <a:gd name="connsiteY1" fmla="*/ 525634 h 525634"/>
                <a:gd name="connsiteX2" fmla="*/ 952221 w 952221"/>
                <a:gd name="connsiteY2" fmla="*/ 341632 h 525634"/>
                <a:gd name="connsiteX0" fmla="*/ 623531 w 957103"/>
                <a:gd name="connsiteY0" fmla="*/ 0 h 525634"/>
                <a:gd name="connsiteX1" fmla="*/ 16436 w 957103"/>
                <a:gd name="connsiteY1" fmla="*/ 525634 h 525634"/>
                <a:gd name="connsiteX2" fmla="*/ 957103 w 957103"/>
                <a:gd name="connsiteY2" fmla="*/ 341632 h 525634"/>
                <a:gd name="connsiteX0" fmla="*/ 623531 w 957103"/>
                <a:gd name="connsiteY0" fmla="*/ 0 h 525634"/>
                <a:gd name="connsiteX1" fmla="*/ 16436 w 957103"/>
                <a:gd name="connsiteY1" fmla="*/ 525634 h 525634"/>
                <a:gd name="connsiteX2" fmla="*/ 957103 w 957103"/>
                <a:gd name="connsiteY2" fmla="*/ 341632 h 525634"/>
                <a:gd name="connsiteX0" fmla="*/ 607095 w 940667"/>
                <a:gd name="connsiteY0" fmla="*/ 0 h 525634"/>
                <a:gd name="connsiteX1" fmla="*/ 0 w 940667"/>
                <a:gd name="connsiteY1" fmla="*/ 525634 h 525634"/>
                <a:gd name="connsiteX2" fmla="*/ 940667 w 940667"/>
                <a:gd name="connsiteY2" fmla="*/ 341632 h 525634"/>
                <a:gd name="connsiteX0" fmla="*/ 607095 w 940667"/>
                <a:gd name="connsiteY0" fmla="*/ 0 h 525634"/>
                <a:gd name="connsiteX1" fmla="*/ 0 w 940667"/>
                <a:gd name="connsiteY1" fmla="*/ 525634 h 525634"/>
                <a:gd name="connsiteX2" fmla="*/ 940667 w 940667"/>
                <a:gd name="connsiteY2" fmla="*/ 341632 h 525634"/>
                <a:gd name="connsiteX0" fmla="*/ 607095 w 953765"/>
                <a:gd name="connsiteY0" fmla="*/ 0 h 525634"/>
                <a:gd name="connsiteX1" fmla="*/ 0 w 953765"/>
                <a:gd name="connsiteY1" fmla="*/ 525634 h 525634"/>
                <a:gd name="connsiteX2" fmla="*/ 953765 w 953765"/>
                <a:gd name="connsiteY2" fmla="*/ 353395 h 525634"/>
                <a:gd name="connsiteX0" fmla="*/ 607095 w 953765"/>
                <a:gd name="connsiteY0" fmla="*/ 0 h 525634"/>
                <a:gd name="connsiteX1" fmla="*/ 0 w 953765"/>
                <a:gd name="connsiteY1" fmla="*/ 525634 h 525634"/>
                <a:gd name="connsiteX2" fmla="*/ 953765 w 953765"/>
                <a:gd name="connsiteY2" fmla="*/ 353395 h 525634"/>
                <a:gd name="connsiteX0" fmla="*/ 607095 w 953765"/>
                <a:gd name="connsiteY0" fmla="*/ 0 h 525634"/>
                <a:gd name="connsiteX1" fmla="*/ 0 w 953765"/>
                <a:gd name="connsiteY1" fmla="*/ 525634 h 525634"/>
                <a:gd name="connsiteX2" fmla="*/ 953765 w 953765"/>
                <a:gd name="connsiteY2" fmla="*/ 353395 h 525634"/>
                <a:gd name="connsiteX0" fmla="*/ 607095 w 953765"/>
                <a:gd name="connsiteY0" fmla="*/ 0 h 525634"/>
                <a:gd name="connsiteX1" fmla="*/ 0 w 953765"/>
                <a:gd name="connsiteY1" fmla="*/ 525634 h 525634"/>
                <a:gd name="connsiteX2" fmla="*/ 953765 w 953765"/>
                <a:gd name="connsiteY2" fmla="*/ 353395 h 525634"/>
                <a:gd name="connsiteX0" fmla="*/ 607095 w 953765"/>
                <a:gd name="connsiteY0" fmla="*/ 0 h 525634"/>
                <a:gd name="connsiteX1" fmla="*/ 0 w 953765"/>
                <a:gd name="connsiteY1" fmla="*/ 525634 h 525634"/>
                <a:gd name="connsiteX2" fmla="*/ 953765 w 953765"/>
                <a:gd name="connsiteY2" fmla="*/ 353395 h 525634"/>
                <a:gd name="connsiteX0" fmla="*/ 607095 w 953765"/>
                <a:gd name="connsiteY0" fmla="*/ 0 h 525634"/>
                <a:gd name="connsiteX1" fmla="*/ 0 w 953765"/>
                <a:gd name="connsiteY1" fmla="*/ 525634 h 525634"/>
                <a:gd name="connsiteX2" fmla="*/ 953765 w 953765"/>
                <a:gd name="connsiteY2" fmla="*/ 353395 h 525634"/>
                <a:gd name="connsiteX0" fmla="*/ 607095 w 953765"/>
                <a:gd name="connsiteY0" fmla="*/ 0 h 525634"/>
                <a:gd name="connsiteX1" fmla="*/ 0 w 953765"/>
                <a:gd name="connsiteY1" fmla="*/ 525634 h 525634"/>
                <a:gd name="connsiteX2" fmla="*/ 953765 w 953765"/>
                <a:gd name="connsiteY2" fmla="*/ 353395 h 525634"/>
                <a:gd name="connsiteX0" fmla="*/ 607635 w 954305"/>
                <a:gd name="connsiteY0" fmla="*/ 0 h 550025"/>
                <a:gd name="connsiteX1" fmla="*/ 540 w 954305"/>
                <a:gd name="connsiteY1" fmla="*/ 525634 h 550025"/>
                <a:gd name="connsiteX2" fmla="*/ 508619 w 954305"/>
                <a:gd name="connsiteY2" fmla="*/ 451790 h 550025"/>
                <a:gd name="connsiteX3" fmla="*/ 954305 w 954305"/>
                <a:gd name="connsiteY3" fmla="*/ 353395 h 550025"/>
                <a:gd name="connsiteX0" fmla="*/ 607586 w 954256"/>
                <a:gd name="connsiteY0" fmla="*/ 0 h 554549"/>
                <a:gd name="connsiteX1" fmla="*/ 491 w 954256"/>
                <a:gd name="connsiteY1" fmla="*/ 525634 h 554549"/>
                <a:gd name="connsiteX2" fmla="*/ 547175 w 954256"/>
                <a:gd name="connsiteY2" fmla="*/ 479966 h 554549"/>
                <a:gd name="connsiteX3" fmla="*/ 954256 w 954256"/>
                <a:gd name="connsiteY3" fmla="*/ 353395 h 554549"/>
                <a:gd name="connsiteX0" fmla="*/ 607586 w 954256"/>
                <a:gd name="connsiteY0" fmla="*/ 0 h 554549"/>
                <a:gd name="connsiteX1" fmla="*/ 491 w 954256"/>
                <a:gd name="connsiteY1" fmla="*/ 525634 h 554549"/>
                <a:gd name="connsiteX2" fmla="*/ 547175 w 954256"/>
                <a:gd name="connsiteY2" fmla="*/ 479966 h 554549"/>
                <a:gd name="connsiteX3" fmla="*/ 954256 w 954256"/>
                <a:gd name="connsiteY3" fmla="*/ 353395 h 554549"/>
                <a:gd name="connsiteX0" fmla="*/ 607469 w 954139"/>
                <a:gd name="connsiteY0" fmla="*/ 0 h 547730"/>
                <a:gd name="connsiteX1" fmla="*/ 374 w 954139"/>
                <a:gd name="connsiteY1" fmla="*/ 525634 h 547730"/>
                <a:gd name="connsiteX2" fmla="*/ 547058 w 954139"/>
                <a:gd name="connsiteY2" fmla="*/ 479966 h 547730"/>
                <a:gd name="connsiteX3" fmla="*/ 954139 w 954139"/>
                <a:gd name="connsiteY3" fmla="*/ 353395 h 547730"/>
                <a:gd name="connsiteX0" fmla="*/ 607484 w 954154"/>
                <a:gd name="connsiteY0" fmla="*/ 0 h 547015"/>
                <a:gd name="connsiteX1" fmla="*/ 389 w 954154"/>
                <a:gd name="connsiteY1" fmla="*/ 525634 h 547015"/>
                <a:gd name="connsiteX2" fmla="*/ 547073 w 954154"/>
                <a:gd name="connsiteY2" fmla="*/ 479966 h 547015"/>
                <a:gd name="connsiteX3" fmla="*/ 954154 w 954154"/>
                <a:gd name="connsiteY3" fmla="*/ 353395 h 547015"/>
                <a:gd name="connsiteX0" fmla="*/ 607511 w 954181"/>
                <a:gd name="connsiteY0" fmla="*/ 0 h 545786"/>
                <a:gd name="connsiteX1" fmla="*/ 416 w 954181"/>
                <a:gd name="connsiteY1" fmla="*/ 525634 h 545786"/>
                <a:gd name="connsiteX2" fmla="*/ 547100 w 954181"/>
                <a:gd name="connsiteY2" fmla="*/ 479966 h 545786"/>
                <a:gd name="connsiteX3" fmla="*/ 954181 w 954181"/>
                <a:gd name="connsiteY3" fmla="*/ 353395 h 545786"/>
                <a:gd name="connsiteX0" fmla="*/ 607519 w 954189"/>
                <a:gd name="connsiteY0" fmla="*/ 0 h 545908"/>
                <a:gd name="connsiteX1" fmla="*/ 424 w 954189"/>
                <a:gd name="connsiteY1" fmla="*/ 525634 h 545908"/>
                <a:gd name="connsiteX2" fmla="*/ 537664 w 954189"/>
                <a:gd name="connsiteY2" fmla="*/ 481225 h 545908"/>
                <a:gd name="connsiteX3" fmla="*/ 954189 w 954189"/>
                <a:gd name="connsiteY3" fmla="*/ 353395 h 545908"/>
                <a:gd name="connsiteX0" fmla="*/ 608655 w 955325"/>
                <a:gd name="connsiteY0" fmla="*/ 0 h 546452"/>
                <a:gd name="connsiteX1" fmla="*/ 423 w 955325"/>
                <a:gd name="connsiteY1" fmla="*/ 526236 h 546452"/>
                <a:gd name="connsiteX2" fmla="*/ 538800 w 955325"/>
                <a:gd name="connsiteY2" fmla="*/ 481225 h 546452"/>
                <a:gd name="connsiteX3" fmla="*/ 955325 w 955325"/>
                <a:gd name="connsiteY3" fmla="*/ 353395 h 546452"/>
                <a:gd name="connsiteX0" fmla="*/ 608232 w 954902"/>
                <a:gd name="connsiteY0" fmla="*/ 0 h 546703"/>
                <a:gd name="connsiteX1" fmla="*/ 0 w 954902"/>
                <a:gd name="connsiteY1" fmla="*/ 526236 h 546703"/>
                <a:gd name="connsiteX2" fmla="*/ 538377 w 954902"/>
                <a:gd name="connsiteY2" fmla="*/ 481225 h 546703"/>
                <a:gd name="connsiteX3" fmla="*/ 954902 w 954902"/>
                <a:gd name="connsiteY3" fmla="*/ 353395 h 546703"/>
                <a:gd name="connsiteX0" fmla="*/ 652363 w 999033"/>
                <a:gd name="connsiteY0" fmla="*/ 0 h 546703"/>
                <a:gd name="connsiteX1" fmla="*/ 44131 w 999033"/>
                <a:gd name="connsiteY1" fmla="*/ 526236 h 546703"/>
                <a:gd name="connsiteX2" fmla="*/ 582508 w 999033"/>
                <a:gd name="connsiteY2" fmla="*/ 481225 h 546703"/>
                <a:gd name="connsiteX3" fmla="*/ 999033 w 999033"/>
                <a:gd name="connsiteY3" fmla="*/ 353395 h 546703"/>
                <a:gd name="connsiteX0" fmla="*/ 610318 w 956988"/>
                <a:gd name="connsiteY0" fmla="*/ 0 h 546703"/>
                <a:gd name="connsiteX1" fmla="*/ 2086 w 956988"/>
                <a:gd name="connsiteY1" fmla="*/ 526236 h 546703"/>
                <a:gd name="connsiteX2" fmla="*/ 540463 w 956988"/>
                <a:gd name="connsiteY2" fmla="*/ 481225 h 546703"/>
                <a:gd name="connsiteX3" fmla="*/ 956988 w 956988"/>
                <a:gd name="connsiteY3" fmla="*/ 353395 h 546703"/>
                <a:gd name="connsiteX0" fmla="*/ 616513 w 963183"/>
                <a:gd name="connsiteY0" fmla="*/ 0 h 532959"/>
                <a:gd name="connsiteX1" fmla="*/ 2008 w 963183"/>
                <a:gd name="connsiteY1" fmla="*/ 510861 h 532959"/>
                <a:gd name="connsiteX2" fmla="*/ 546658 w 963183"/>
                <a:gd name="connsiteY2" fmla="*/ 481225 h 532959"/>
                <a:gd name="connsiteX3" fmla="*/ 963183 w 963183"/>
                <a:gd name="connsiteY3" fmla="*/ 353395 h 532959"/>
                <a:gd name="connsiteX0" fmla="*/ 616513 w 963183"/>
                <a:gd name="connsiteY0" fmla="*/ 0 h 523570"/>
                <a:gd name="connsiteX1" fmla="*/ 2008 w 963183"/>
                <a:gd name="connsiteY1" fmla="*/ 510861 h 523570"/>
                <a:gd name="connsiteX2" fmla="*/ 546658 w 963183"/>
                <a:gd name="connsiteY2" fmla="*/ 481225 h 523570"/>
                <a:gd name="connsiteX3" fmla="*/ 963183 w 963183"/>
                <a:gd name="connsiteY3" fmla="*/ 353395 h 523570"/>
                <a:gd name="connsiteX0" fmla="*/ 607029 w 953699"/>
                <a:gd name="connsiteY0" fmla="*/ 0 h 531515"/>
                <a:gd name="connsiteX1" fmla="*/ 2130 w 953699"/>
                <a:gd name="connsiteY1" fmla="*/ 519487 h 531515"/>
                <a:gd name="connsiteX2" fmla="*/ 537174 w 953699"/>
                <a:gd name="connsiteY2" fmla="*/ 481225 h 531515"/>
                <a:gd name="connsiteX3" fmla="*/ 953699 w 953699"/>
                <a:gd name="connsiteY3" fmla="*/ 353395 h 531515"/>
                <a:gd name="connsiteX0" fmla="*/ 615923 w 962593"/>
                <a:gd name="connsiteY0" fmla="*/ 0 h 531515"/>
                <a:gd name="connsiteX1" fmla="*/ 280637 w 962593"/>
                <a:gd name="connsiteY1" fmla="*/ 350001 h 531515"/>
                <a:gd name="connsiteX2" fmla="*/ 11024 w 962593"/>
                <a:gd name="connsiteY2" fmla="*/ 519487 h 531515"/>
                <a:gd name="connsiteX3" fmla="*/ 546068 w 962593"/>
                <a:gd name="connsiteY3" fmla="*/ 481225 h 531515"/>
                <a:gd name="connsiteX4" fmla="*/ 962593 w 962593"/>
                <a:gd name="connsiteY4" fmla="*/ 353395 h 531515"/>
                <a:gd name="connsiteX0" fmla="*/ 615923 w 962593"/>
                <a:gd name="connsiteY0" fmla="*/ 0 h 531515"/>
                <a:gd name="connsiteX1" fmla="*/ 280637 w 962593"/>
                <a:gd name="connsiteY1" fmla="*/ 350001 h 531515"/>
                <a:gd name="connsiteX2" fmla="*/ 11024 w 962593"/>
                <a:gd name="connsiteY2" fmla="*/ 519487 h 531515"/>
                <a:gd name="connsiteX3" fmla="*/ 546068 w 962593"/>
                <a:gd name="connsiteY3" fmla="*/ 481225 h 531515"/>
                <a:gd name="connsiteX4" fmla="*/ 962593 w 962593"/>
                <a:gd name="connsiteY4" fmla="*/ 353395 h 531515"/>
                <a:gd name="connsiteX0" fmla="*/ 614143 w 960813"/>
                <a:gd name="connsiteY0" fmla="*/ 0 h 531515"/>
                <a:gd name="connsiteX1" fmla="*/ 278857 w 960813"/>
                <a:gd name="connsiteY1" fmla="*/ 350001 h 531515"/>
                <a:gd name="connsiteX2" fmla="*/ 9244 w 960813"/>
                <a:gd name="connsiteY2" fmla="*/ 519487 h 531515"/>
                <a:gd name="connsiteX3" fmla="*/ 544288 w 960813"/>
                <a:gd name="connsiteY3" fmla="*/ 481225 h 531515"/>
                <a:gd name="connsiteX4" fmla="*/ 960813 w 960813"/>
                <a:gd name="connsiteY4" fmla="*/ 353395 h 531515"/>
                <a:gd name="connsiteX0" fmla="*/ 613741 w 960411"/>
                <a:gd name="connsiteY0" fmla="*/ 0 h 531515"/>
                <a:gd name="connsiteX1" fmla="*/ 278455 w 960411"/>
                <a:gd name="connsiteY1" fmla="*/ 350001 h 531515"/>
                <a:gd name="connsiteX2" fmla="*/ 8842 w 960411"/>
                <a:gd name="connsiteY2" fmla="*/ 519487 h 531515"/>
                <a:gd name="connsiteX3" fmla="*/ 543886 w 960411"/>
                <a:gd name="connsiteY3" fmla="*/ 481225 h 531515"/>
                <a:gd name="connsiteX4" fmla="*/ 960411 w 960411"/>
                <a:gd name="connsiteY4" fmla="*/ 353395 h 531515"/>
                <a:gd name="connsiteX0" fmla="*/ 613741 w 960411"/>
                <a:gd name="connsiteY0" fmla="*/ 0 h 531515"/>
                <a:gd name="connsiteX1" fmla="*/ 278455 w 960411"/>
                <a:gd name="connsiteY1" fmla="*/ 350001 h 531515"/>
                <a:gd name="connsiteX2" fmla="*/ 8842 w 960411"/>
                <a:gd name="connsiteY2" fmla="*/ 519487 h 531515"/>
                <a:gd name="connsiteX3" fmla="*/ 543886 w 960411"/>
                <a:gd name="connsiteY3" fmla="*/ 481225 h 531515"/>
                <a:gd name="connsiteX4" fmla="*/ 960411 w 960411"/>
                <a:gd name="connsiteY4" fmla="*/ 353395 h 531515"/>
                <a:gd name="connsiteX0" fmla="*/ 613741 w 960411"/>
                <a:gd name="connsiteY0" fmla="*/ 0 h 531515"/>
                <a:gd name="connsiteX1" fmla="*/ 319895 w 960411"/>
                <a:gd name="connsiteY1" fmla="*/ 164793 h 531515"/>
                <a:gd name="connsiteX2" fmla="*/ 278455 w 960411"/>
                <a:gd name="connsiteY2" fmla="*/ 350001 h 531515"/>
                <a:gd name="connsiteX3" fmla="*/ 8842 w 960411"/>
                <a:gd name="connsiteY3" fmla="*/ 519487 h 531515"/>
                <a:gd name="connsiteX4" fmla="*/ 543886 w 960411"/>
                <a:gd name="connsiteY4" fmla="*/ 481225 h 531515"/>
                <a:gd name="connsiteX5" fmla="*/ 960411 w 960411"/>
                <a:gd name="connsiteY5" fmla="*/ 353395 h 531515"/>
                <a:gd name="connsiteX0" fmla="*/ 613741 w 960411"/>
                <a:gd name="connsiteY0" fmla="*/ 0 h 531515"/>
                <a:gd name="connsiteX1" fmla="*/ 319895 w 960411"/>
                <a:gd name="connsiteY1" fmla="*/ 164793 h 531515"/>
                <a:gd name="connsiteX2" fmla="*/ 278455 w 960411"/>
                <a:gd name="connsiteY2" fmla="*/ 350001 h 531515"/>
                <a:gd name="connsiteX3" fmla="*/ 8842 w 960411"/>
                <a:gd name="connsiteY3" fmla="*/ 519487 h 531515"/>
                <a:gd name="connsiteX4" fmla="*/ 543886 w 960411"/>
                <a:gd name="connsiteY4" fmla="*/ 481225 h 531515"/>
                <a:gd name="connsiteX5" fmla="*/ 960411 w 960411"/>
                <a:gd name="connsiteY5" fmla="*/ 353395 h 531515"/>
                <a:gd name="connsiteX0" fmla="*/ 613741 w 960411"/>
                <a:gd name="connsiteY0" fmla="*/ 0 h 531515"/>
                <a:gd name="connsiteX1" fmla="*/ 319895 w 960411"/>
                <a:gd name="connsiteY1" fmla="*/ 164793 h 531515"/>
                <a:gd name="connsiteX2" fmla="*/ 278455 w 960411"/>
                <a:gd name="connsiteY2" fmla="*/ 350001 h 531515"/>
                <a:gd name="connsiteX3" fmla="*/ 8842 w 960411"/>
                <a:gd name="connsiteY3" fmla="*/ 519487 h 531515"/>
                <a:gd name="connsiteX4" fmla="*/ 543886 w 960411"/>
                <a:gd name="connsiteY4" fmla="*/ 481225 h 531515"/>
                <a:gd name="connsiteX5" fmla="*/ 960411 w 960411"/>
                <a:gd name="connsiteY5" fmla="*/ 353395 h 531515"/>
                <a:gd name="connsiteX0" fmla="*/ 613741 w 960411"/>
                <a:gd name="connsiteY0" fmla="*/ 0 h 531515"/>
                <a:gd name="connsiteX1" fmla="*/ 317459 w 960411"/>
                <a:gd name="connsiteY1" fmla="*/ 156111 h 531515"/>
                <a:gd name="connsiteX2" fmla="*/ 278455 w 960411"/>
                <a:gd name="connsiteY2" fmla="*/ 350001 h 531515"/>
                <a:gd name="connsiteX3" fmla="*/ 8842 w 960411"/>
                <a:gd name="connsiteY3" fmla="*/ 519487 h 531515"/>
                <a:gd name="connsiteX4" fmla="*/ 543886 w 960411"/>
                <a:gd name="connsiteY4" fmla="*/ 481225 h 531515"/>
                <a:gd name="connsiteX5" fmla="*/ 960411 w 960411"/>
                <a:gd name="connsiteY5" fmla="*/ 353395 h 531515"/>
                <a:gd name="connsiteX0" fmla="*/ 613741 w 960411"/>
                <a:gd name="connsiteY0" fmla="*/ 0 h 531515"/>
                <a:gd name="connsiteX1" fmla="*/ 317459 w 960411"/>
                <a:gd name="connsiteY1" fmla="*/ 156111 h 531515"/>
                <a:gd name="connsiteX2" fmla="*/ 278455 w 960411"/>
                <a:gd name="connsiteY2" fmla="*/ 350001 h 531515"/>
                <a:gd name="connsiteX3" fmla="*/ 8842 w 960411"/>
                <a:gd name="connsiteY3" fmla="*/ 519487 h 531515"/>
                <a:gd name="connsiteX4" fmla="*/ 543886 w 960411"/>
                <a:gd name="connsiteY4" fmla="*/ 481225 h 531515"/>
                <a:gd name="connsiteX5" fmla="*/ 960411 w 960411"/>
                <a:gd name="connsiteY5" fmla="*/ 353395 h 531515"/>
                <a:gd name="connsiteX0" fmla="*/ 629665 w 960411"/>
                <a:gd name="connsiteY0" fmla="*/ 0 h 539943"/>
                <a:gd name="connsiteX1" fmla="*/ 317459 w 960411"/>
                <a:gd name="connsiteY1" fmla="*/ 164539 h 539943"/>
                <a:gd name="connsiteX2" fmla="*/ 278455 w 960411"/>
                <a:gd name="connsiteY2" fmla="*/ 358429 h 539943"/>
                <a:gd name="connsiteX3" fmla="*/ 8842 w 960411"/>
                <a:gd name="connsiteY3" fmla="*/ 527915 h 539943"/>
                <a:gd name="connsiteX4" fmla="*/ 543886 w 960411"/>
                <a:gd name="connsiteY4" fmla="*/ 489653 h 539943"/>
                <a:gd name="connsiteX5" fmla="*/ 960411 w 960411"/>
                <a:gd name="connsiteY5" fmla="*/ 361823 h 539943"/>
                <a:gd name="connsiteX0" fmla="*/ 641649 w 960411"/>
                <a:gd name="connsiteY0" fmla="*/ 0 h 543793"/>
                <a:gd name="connsiteX1" fmla="*/ 317459 w 960411"/>
                <a:gd name="connsiteY1" fmla="*/ 168389 h 543793"/>
                <a:gd name="connsiteX2" fmla="*/ 278455 w 960411"/>
                <a:gd name="connsiteY2" fmla="*/ 362279 h 543793"/>
                <a:gd name="connsiteX3" fmla="*/ 8842 w 960411"/>
                <a:gd name="connsiteY3" fmla="*/ 531765 h 543793"/>
                <a:gd name="connsiteX4" fmla="*/ 543886 w 960411"/>
                <a:gd name="connsiteY4" fmla="*/ 493503 h 543793"/>
                <a:gd name="connsiteX5" fmla="*/ 960411 w 960411"/>
                <a:gd name="connsiteY5" fmla="*/ 365673 h 543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60411" h="543793">
                  <a:moveTo>
                    <a:pt x="641649" y="0"/>
                  </a:moveTo>
                  <a:cubicBezTo>
                    <a:pt x="601832" y="23242"/>
                    <a:pt x="336309" y="143365"/>
                    <a:pt x="317459" y="168389"/>
                  </a:cubicBezTo>
                  <a:cubicBezTo>
                    <a:pt x="301676" y="188051"/>
                    <a:pt x="349324" y="306180"/>
                    <a:pt x="278455" y="362279"/>
                  </a:cubicBezTo>
                  <a:cubicBezTo>
                    <a:pt x="250378" y="389172"/>
                    <a:pt x="-55381" y="503853"/>
                    <a:pt x="8842" y="531765"/>
                  </a:cubicBezTo>
                  <a:cubicBezTo>
                    <a:pt x="37837" y="582982"/>
                    <a:pt x="459777" y="451431"/>
                    <a:pt x="543886" y="493503"/>
                  </a:cubicBezTo>
                  <a:cubicBezTo>
                    <a:pt x="610324" y="542435"/>
                    <a:pt x="886130" y="382072"/>
                    <a:pt x="960411" y="365673"/>
                  </a:cubicBezTo>
                </a:path>
              </a:pathLst>
            </a:custGeom>
            <a:noFill/>
            <a:ln w="57150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DA54DD4F-5B88-4554-A13A-2C938D549A5E}"/>
                </a:ext>
              </a:extLst>
            </p:cNvPr>
            <p:cNvSpPr/>
            <p:nvPr/>
          </p:nvSpPr>
          <p:spPr>
            <a:xfrm rot="10800000" flipH="1">
              <a:off x="5325895" y="3978275"/>
              <a:ext cx="50800" cy="1289049"/>
            </a:xfrm>
            <a:custGeom>
              <a:avLst/>
              <a:gdLst>
                <a:gd name="connsiteX0" fmla="*/ 47172 w 689198"/>
                <a:gd name="connsiteY0" fmla="*/ 0 h 642026"/>
                <a:gd name="connsiteX1" fmla="*/ 66628 w 689198"/>
                <a:gd name="connsiteY1" fmla="*/ 535022 h 642026"/>
                <a:gd name="connsiteX2" fmla="*/ 689198 w 689198"/>
                <a:gd name="connsiteY2" fmla="*/ 642026 h 642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89198" h="642026">
                  <a:moveTo>
                    <a:pt x="47172" y="0"/>
                  </a:moveTo>
                  <a:cubicBezTo>
                    <a:pt x="3398" y="214009"/>
                    <a:pt x="-40376" y="428018"/>
                    <a:pt x="66628" y="535022"/>
                  </a:cubicBezTo>
                  <a:cubicBezTo>
                    <a:pt x="173632" y="642026"/>
                    <a:pt x="403853" y="624192"/>
                    <a:pt x="689198" y="642026"/>
                  </a:cubicBezTo>
                </a:path>
              </a:pathLst>
            </a:custGeom>
            <a:noFill/>
            <a:ln w="57150">
              <a:solidFill>
                <a:srgbClr val="8AAB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2FCEFE04-0857-4AD8-BEDB-E856C68BB19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127304" y="198120"/>
              <a:ext cx="6431280" cy="6431280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30" name="Content Placeholder 16">
                <a:extLst>
                  <a:ext uri="{FF2B5EF4-FFF2-40B4-BE49-F238E27FC236}">
                    <a16:creationId xmlns:a16="http://schemas.microsoft.com/office/drawing/2014/main" id="{F48E4E6D-E511-4424-9FB3-3A06044FB15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55234" y="2915609"/>
                <a:ext cx="3042319" cy="1698301"/>
              </a:xfrm>
              <a:prstGeom prst="rect">
                <a:avLst/>
              </a:prstGeom>
            </p:spPr>
            <p:txBody>
              <a:bodyPr anchor="t">
                <a:normAutofit/>
              </a:bodyPr>
              <a:lstStyle>
                <a:lvl1pPr marL="91440" indent="-9144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 "/>
                  <a:defRPr sz="20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384048" indent="-182880" algn="l" defTabSz="914400" rtl="0" eaLnBrk="1" latinLnBrk="0" hangingPunct="1">
                  <a:lnSpc>
                    <a:spcPct val="100000"/>
                  </a:lnSpc>
                  <a:spcBef>
                    <a:spcPts val="200"/>
                  </a:spcBef>
                  <a:spcAft>
                    <a:spcPts val="400"/>
                  </a:spcAft>
                  <a:buClrTx/>
                  <a:buFont typeface="Calibri" pitchFamily="34" charset="0"/>
                  <a:buChar char="◦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566928" indent="-182880" algn="l" defTabSz="914400" rtl="0" eaLnBrk="1" latinLnBrk="0" hangingPunct="1">
                  <a:lnSpc>
                    <a:spcPct val="100000"/>
                  </a:lnSpc>
                  <a:spcBef>
                    <a:spcPts val="200"/>
                  </a:spcBef>
                  <a:spcAft>
                    <a:spcPts val="400"/>
                  </a:spcAft>
                  <a:buClrTx/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749808" indent="-182880" algn="l" defTabSz="914400" rtl="0" eaLnBrk="1" latinLnBrk="0" hangingPunct="1">
                  <a:lnSpc>
                    <a:spcPct val="100000"/>
                  </a:lnSpc>
                  <a:spcBef>
                    <a:spcPts val="200"/>
                  </a:spcBef>
                  <a:spcAft>
                    <a:spcPts val="400"/>
                  </a:spcAft>
                  <a:buClrTx/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932688" indent="-182880" algn="l" defTabSz="914400" rtl="0" eaLnBrk="1" latinLnBrk="0" hangingPunct="1">
                  <a:lnSpc>
                    <a:spcPct val="100000"/>
                  </a:lnSpc>
                  <a:spcBef>
                    <a:spcPts val="200"/>
                  </a:spcBef>
                  <a:spcAft>
                    <a:spcPts val="400"/>
                  </a:spcAft>
                  <a:buClrTx/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11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3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15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17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spcBef>
                    <a:spcPts val="0"/>
                  </a:spcBef>
                  <a:spcAft>
                    <a:spcPts val="0"/>
                  </a:spcAft>
                  <a:buFont typeface="Calibri" panose="020F0502020204030204" pitchFamily="34" charset="0"/>
                  <a:buNone/>
                </a:pPr>
                <a:r>
                  <a:rPr lang="en-US" sz="2400" dirty="0"/>
                  <a:t>In our case,</a:t>
                </a:r>
              </a:p>
              <a:p>
                <a:pPr marL="0" indent="0" algn="ctr">
                  <a:spcBef>
                    <a:spcPts val="0"/>
                  </a:spcBef>
                  <a:spcAft>
                    <a:spcPts val="0"/>
                  </a:spcAft>
                  <a:buFont typeface="Calibri" panose="020F0502020204030204" pitchFamily="34" charset="0"/>
                  <a:buNone/>
                </a:pPr>
                <a:endParaRPr lang="en-US" sz="2400" dirty="0"/>
              </a:p>
              <a:p>
                <a:pPr marL="0" indent="0" algn="ctr">
                  <a:spcBef>
                    <a:spcPts val="0"/>
                  </a:spcBef>
                  <a:spcAft>
                    <a:spcPts val="0"/>
                  </a:spcAft>
                  <a:buFont typeface="Calibri" panose="020F0502020204030204" pitchFamily="34" charset="0"/>
                  <a:buNone/>
                </a:pPr>
                <a:r>
                  <a:rPr lang="en-US" sz="3200" dirty="0"/>
                  <a:t>TZ stretch </a:t>
                </a:r>
                <a14:m>
                  <m:oMath xmlns:m="http://schemas.openxmlformats.org/officeDocument/2006/math">
                    <m:r>
                      <a:rPr lang="it-IT" sz="3200" b="0" i="1" smtClean="0">
                        <a:latin typeface="Cambria Math" panose="02040503050406030204" pitchFamily="18" charset="0"/>
                      </a:rPr>
                      <m:t>≤5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730" name="Content Placeholder 16">
                <a:extLst>
                  <a:ext uri="{FF2B5EF4-FFF2-40B4-BE49-F238E27FC236}">
                    <a16:creationId xmlns:a16="http://schemas.microsoft.com/office/drawing/2014/main" id="{F48E4E6D-E511-4424-9FB3-3A06044FB1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234" y="2915609"/>
                <a:ext cx="3042319" cy="1698301"/>
              </a:xfrm>
              <a:prstGeom prst="rect">
                <a:avLst/>
              </a:prstGeom>
              <a:blipFill>
                <a:blip r:embed="rId5"/>
                <a:stretch>
                  <a:fillRect t="-28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37560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F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55BA9AC8-EA60-644D-9DDA-B76203EA1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cap="none" dirty="0">
                <a:solidFill>
                  <a:schemeClr val="tx1"/>
                </a:solidFill>
              </a:rPr>
              <a:t>the</a:t>
            </a:r>
            <a:r>
              <a:rPr lang="en-US" cap="none" dirty="0">
                <a:solidFill>
                  <a:schemeClr val="tx1"/>
                </a:solidFill>
              </a:rPr>
              <a:t> PROJECT</a:t>
            </a: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8E7591AD-81F4-2E45-AE36-F4DA40C190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31212" y="1451295"/>
            <a:ext cx="4181464" cy="4479722"/>
          </a:xfrm>
        </p:spPr>
        <p:txBody>
          <a:bodyPr anchor="t">
            <a:normAutofit/>
          </a:bodyPr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/>
              <a:t>Adapt</a:t>
            </a:r>
            <a:r>
              <a:rPr lang="en-US" sz="2400" dirty="0"/>
              <a:t> </a:t>
            </a:r>
            <a:r>
              <a:rPr lang="en-US" sz="2400" b="1" dirty="0"/>
              <a:t>TZ</a:t>
            </a:r>
            <a:r>
              <a:rPr lang="en-US" sz="2400" dirty="0"/>
              <a:t> scheme to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(dynamic) Internet routing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n-US" sz="2400" dirty="0"/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n-US" sz="2400" dirty="0"/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Simulate its behavior on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the</a:t>
            </a:r>
            <a:r>
              <a:rPr lang="en-US" sz="2400" b="1" dirty="0"/>
              <a:t> real AS graph</a:t>
            </a:r>
            <a:r>
              <a:rPr lang="en-US" sz="2400" dirty="0"/>
              <a:t>: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Measure</a:t>
            </a:r>
            <a:r>
              <a:rPr lang="en-US" sz="2000" b="1" dirty="0"/>
              <a:t> real stretch</a:t>
            </a:r>
            <a:endParaRPr lang="en-US" sz="2000" dirty="0"/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Study effects of </a:t>
            </a:r>
            <a:r>
              <a:rPr lang="en-US" sz="2000" b="1" dirty="0"/>
              <a:t>link failures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Measure</a:t>
            </a:r>
            <a:r>
              <a:rPr lang="en-US" sz="2000" b="1" dirty="0"/>
              <a:t> communication cost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DF1C538-AFD0-4648-9B3A-F2A1228540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2000" noProof="0" smtClean="0"/>
              <a:t>5</a:t>
            </a:fld>
            <a:endParaRPr lang="en-US" sz="2000" noProof="0" dirty="0"/>
          </a:p>
        </p:txBody>
      </p:sp>
    </p:spTree>
    <p:extLst>
      <p:ext uri="{BB962C8B-B14F-4D97-AF65-F5344CB8AC3E}">
        <p14:creationId xmlns:p14="http://schemas.microsoft.com/office/powerpoint/2010/main" val="21178936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E1D9BC-013B-4CB6-AFCB-53EAEF2C5E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cap="none" dirty="0"/>
              <a:t>TZ </a:t>
            </a:r>
            <a:r>
              <a:rPr lang="en-US" sz="4800" cap="none" dirty="0"/>
              <a:t>for</a:t>
            </a:r>
            <a:r>
              <a:rPr lang="en-US" cap="none" dirty="0"/>
              <a:t> </a:t>
            </a:r>
            <a:br>
              <a:rPr lang="en-US" cap="none" dirty="0"/>
            </a:br>
            <a:r>
              <a:rPr lang="en-US" sz="6600" cap="none" dirty="0"/>
              <a:t>Internet routing</a:t>
            </a:r>
            <a:endParaRPr lang="en-US" cap="none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5AE2B9CC-CD60-431E-BF44-747428CD6A3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58A2B38-4BE5-4DEE-9ACB-0A08047738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25221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93626E3-127B-41C9-931D-D6F9EF5CB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Title 7">
            <a:extLst>
              <a:ext uri="{FF2B5EF4-FFF2-40B4-BE49-F238E27FC236}">
                <a16:creationId xmlns:a16="http://schemas.microsoft.com/office/drawing/2014/main" id="{37956E90-6CDF-4074-B5C5-AFD41E5BBC0B}"/>
              </a:ext>
            </a:extLst>
          </p:cNvPr>
          <p:cNvSpPr txBox="1">
            <a:spLocks/>
          </p:cNvSpPr>
          <p:nvPr/>
        </p:nvSpPr>
        <p:spPr>
          <a:xfrm>
            <a:off x="801712" y="553987"/>
            <a:ext cx="4157296" cy="12927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cap="none" dirty="0"/>
              <a:t>Getting to know</a:t>
            </a:r>
            <a:br>
              <a:rPr lang="en-US" sz="1800" cap="none" dirty="0"/>
            </a:br>
            <a:r>
              <a:rPr lang="en-US" cap="none" dirty="0"/>
              <a:t>Landmarks</a:t>
            </a:r>
          </a:p>
        </p:txBody>
      </p:sp>
      <p:sp>
        <p:nvSpPr>
          <p:cNvPr id="730" name="Content Placeholder 16">
            <a:extLst>
              <a:ext uri="{FF2B5EF4-FFF2-40B4-BE49-F238E27FC236}">
                <a16:creationId xmlns:a16="http://schemas.microsoft.com/office/drawing/2014/main" id="{F48E4E6D-E511-4424-9FB3-3A06044FB156}"/>
              </a:ext>
            </a:extLst>
          </p:cNvPr>
          <p:cNvSpPr txBox="1">
            <a:spLocks/>
          </p:cNvSpPr>
          <p:nvPr/>
        </p:nvSpPr>
        <p:spPr>
          <a:xfrm>
            <a:off x="655234" y="2472233"/>
            <a:ext cx="3042319" cy="1068134"/>
          </a:xfrm>
          <a:prstGeom prst="rect">
            <a:avLst/>
          </a:prstGeom>
        </p:spPr>
        <p:txBody>
          <a:bodyPr anchor="t">
            <a:normAutofit/>
          </a:bodyPr>
          <a:lstStyle>
            <a:lvl1pPr marL="91440" indent="-9144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None/>
            </a:pPr>
            <a:r>
              <a:rPr lang="en-US" sz="2400" dirty="0"/>
              <a:t>In TZ, </a:t>
            </a:r>
            <a:r>
              <a:rPr lang="en-US" sz="2400" b="1" dirty="0">
                <a:solidFill>
                  <a:srgbClr val="C00000"/>
                </a:solidFill>
              </a:rPr>
              <a:t>landmarks</a:t>
            </a:r>
            <a:r>
              <a:rPr lang="en-US" sz="2400" dirty="0"/>
              <a:t> used to </a:t>
            </a:r>
            <a:r>
              <a:rPr lang="en-US" sz="2400" b="1" dirty="0">
                <a:solidFill>
                  <a:schemeClr val="tx1"/>
                </a:solidFill>
              </a:rPr>
              <a:t>approximate paths</a:t>
            </a:r>
          </a:p>
        </p:txBody>
      </p:sp>
      <p:sp>
        <p:nvSpPr>
          <p:cNvPr id="10" name="Content Placeholder 16">
            <a:extLst>
              <a:ext uri="{FF2B5EF4-FFF2-40B4-BE49-F238E27FC236}">
                <a16:creationId xmlns:a16="http://schemas.microsoft.com/office/drawing/2014/main" id="{8D4A2142-C878-4837-AC14-A537225B709B}"/>
              </a:ext>
            </a:extLst>
          </p:cNvPr>
          <p:cNvSpPr txBox="1">
            <a:spLocks/>
          </p:cNvSpPr>
          <p:nvPr/>
        </p:nvSpPr>
        <p:spPr>
          <a:xfrm>
            <a:off x="655233" y="4098892"/>
            <a:ext cx="3042319" cy="1068134"/>
          </a:xfrm>
          <a:prstGeom prst="rect">
            <a:avLst/>
          </a:prstGeom>
        </p:spPr>
        <p:txBody>
          <a:bodyPr anchor="t">
            <a:normAutofit/>
          </a:bodyPr>
          <a:lstStyle>
            <a:lvl1pPr marL="91440" indent="-9144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None/>
            </a:pPr>
            <a:r>
              <a:rPr lang="en-US" sz="2400" dirty="0"/>
              <a:t>Nodes only keep paths to them*</a:t>
            </a:r>
          </a:p>
        </p:txBody>
      </p:sp>
      <p:sp>
        <p:nvSpPr>
          <p:cNvPr id="11" name="Content Placeholder 16">
            <a:extLst>
              <a:ext uri="{FF2B5EF4-FFF2-40B4-BE49-F238E27FC236}">
                <a16:creationId xmlns:a16="http://schemas.microsoft.com/office/drawing/2014/main" id="{66AFAC13-671C-4F9D-8A76-A8B1F35E1A79}"/>
              </a:ext>
            </a:extLst>
          </p:cNvPr>
          <p:cNvSpPr txBox="1">
            <a:spLocks/>
          </p:cNvSpPr>
          <p:nvPr/>
        </p:nvSpPr>
        <p:spPr>
          <a:xfrm>
            <a:off x="801712" y="5995180"/>
            <a:ext cx="3042319" cy="428378"/>
          </a:xfrm>
          <a:prstGeom prst="rect">
            <a:avLst/>
          </a:prstGeom>
        </p:spPr>
        <p:txBody>
          <a:bodyPr anchor="t">
            <a:normAutofit/>
          </a:bodyPr>
          <a:lstStyle>
            <a:lvl1pPr marL="91440" indent="-9144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None/>
            </a:pPr>
            <a:r>
              <a:rPr lang="en-US" sz="1600" dirty="0"/>
              <a:t>*almost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5DC0992-DDFC-416B-AE46-1B16A5F152D8}"/>
              </a:ext>
            </a:extLst>
          </p:cNvPr>
          <p:cNvSpPr/>
          <p:nvPr/>
        </p:nvSpPr>
        <p:spPr>
          <a:xfrm rot="13050788">
            <a:off x="10419172" y="5712403"/>
            <a:ext cx="128033" cy="331398"/>
          </a:xfrm>
          <a:custGeom>
            <a:avLst/>
            <a:gdLst>
              <a:gd name="connsiteX0" fmla="*/ 47172 w 689198"/>
              <a:gd name="connsiteY0" fmla="*/ 0 h 642026"/>
              <a:gd name="connsiteX1" fmla="*/ 66628 w 689198"/>
              <a:gd name="connsiteY1" fmla="*/ 535022 h 642026"/>
              <a:gd name="connsiteX2" fmla="*/ 689198 w 689198"/>
              <a:gd name="connsiteY2" fmla="*/ 642026 h 642026"/>
              <a:gd name="connsiteX0" fmla="*/ 718381 w 1360407"/>
              <a:gd name="connsiteY0" fmla="*/ 0 h 697652"/>
              <a:gd name="connsiteX1" fmla="*/ 10172 w 1360407"/>
              <a:gd name="connsiteY1" fmla="*/ 656926 h 697652"/>
              <a:gd name="connsiteX2" fmla="*/ 1360407 w 1360407"/>
              <a:gd name="connsiteY2" fmla="*/ 642026 h 697652"/>
              <a:gd name="connsiteX0" fmla="*/ 718381 w 1051953"/>
              <a:gd name="connsiteY0" fmla="*/ 0 h 673716"/>
              <a:gd name="connsiteX1" fmla="*/ 10172 w 1051953"/>
              <a:gd name="connsiteY1" fmla="*/ 656926 h 673716"/>
              <a:gd name="connsiteX2" fmla="*/ 1051953 w 1051953"/>
              <a:gd name="connsiteY2" fmla="*/ 341632 h 673716"/>
              <a:gd name="connsiteX0" fmla="*/ 618649 w 952221"/>
              <a:gd name="connsiteY0" fmla="*/ 0 h 548225"/>
              <a:gd name="connsiteX1" fmla="*/ 11554 w 952221"/>
              <a:gd name="connsiteY1" fmla="*/ 525634 h 548225"/>
              <a:gd name="connsiteX2" fmla="*/ 952221 w 952221"/>
              <a:gd name="connsiteY2" fmla="*/ 341632 h 548225"/>
              <a:gd name="connsiteX0" fmla="*/ 618649 w 952221"/>
              <a:gd name="connsiteY0" fmla="*/ 0 h 571913"/>
              <a:gd name="connsiteX1" fmla="*/ 11554 w 952221"/>
              <a:gd name="connsiteY1" fmla="*/ 525634 h 571913"/>
              <a:gd name="connsiteX2" fmla="*/ 952221 w 952221"/>
              <a:gd name="connsiteY2" fmla="*/ 341632 h 571913"/>
              <a:gd name="connsiteX0" fmla="*/ 618649 w 952221"/>
              <a:gd name="connsiteY0" fmla="*/ 0 h 525634"/>
              <a:gd name="connsiteX1" fmla="*/ 11554 w 952221"/>
              <a:gd name="connsiteY1" fmla="*/ 525634 h 525634"/>
              <a:gd name="connsiteX2" fmla="*/ 952221 w 952221"/>
              <a:gd name="connsiteY2" fmla="*/ 341632 h 525634"/>
              <a:gd name="connsiteX0" fmla="*/ 618649 w 952221"/>
              <a:gd name="connsiteY0" fmla="*/ 0 h 525634"/>
              <a:gd name="connsiteX1" fmla="*/ 11554 w 952221"/>
              <a:gd name="connsiteY1" fmla="*/ 525634 h 525634"/>
              <a:gd name="connsiteX2" fmla="*/ 952221 w 952221"/>
              <a:gd name="connsiteY2" fmla="*/ 341632 h 525634"/>
              <a:gd name="connsiteX0" fmla="*/ 618649 w 952221"/>
              <a:gd name="connsiteY0" fmla="*/ 0 h 525634"/>
              <a:gd name="connsiteX1" fmla="*/ 11554 w 952221"/>
              <a:gd name="connsiteY1" fmla="*/ 525634 h 525634"/>
              <a:gd name="connsiteX2" fmla="*/ 952221 w 952221"/>
              <a:gd name="connsiteY2" fmla="*/ 341632 h 525634"/>
              <a:gd name="connsiteX0" fmla="*/ 623531 w 957103"/>
              <a:gd name="connsiteY0" fmla="*/ 0 h 525634"/>
              <a:gd name="connsiteX1" fmla="*/ 16436 w 957103"/>
              <a:gd name="connsiteY1" fmla="*/ 525634 h 525634"/>
              <a:gd name="connsiteX2" fmla="*/ 957103 w 957103"/>
              <a:gd name="connsiteY2" fmla="*/ 341632 h 525634"/>
              <a:gd name="connsiteX0" fmla="*/ 623531 w 957103"/>
              <a:gd name="connsiteY0" fmla="*/ 0 h 525634"/>
              <a:gd name="connsiteX1" fmla="*/ 16436 w 957103"/>
              <a:gd name="connsiteY1" fmla="*/ 525634 h 525634"/>
              <a:gd name="connsiteX2" fmla="*/ 957103 w 957103"/>
              <a:gd name="connsiteY2" fmla="*/ 341632 h 525634"/>
              <a:gd name="connsiteX0" fmla="*/ 607095 w 940667"/>
              <a:gd name="connsiteY0" fmla="*/ 0 h 525634"/>
              <a:gd name="connsiteX1" fmla="*/ 0 w 940667"/>
              <a:gd name="connsiteY1" fmla="*/ 525634 h 525634"/>
              <a:gd name="connsiteX2" fmla="*/ 940667 w 940667"/>
              <a:gd name="connsiteY2" fmla="*/ 341632 h 525634"/>
              <a:gd name="connsiteX0" fmla="*/ 607095 w 940667"/>
              <a:gd name="connsiteY0" fmla="*/ 0 h 525634"/>
              <a:gd name="connsiteX1" fmla="*/ 0 w 940667"/>
              <a:gd name="connsiteY1" fmla="*/ 525634 h 525634"/>
              <a:gd name="connsiteX2" fmla="*/ 940667 w 940667"/>
              <a:gd name="connsiteY2" fmla="*/ 341632 h 525634"/>
              <a:gd name="connsiteX0" fmla="*/ 607095 w 1064293"/>
              <a:gd name="connsiteY0" fmla="*/ 0 h 721915"/>
              <a:gd name="connsiteX1" fmla="*/ 0 w 1064293"/>
              <a:gd name="connsiteY1" fmla="*/ 525634 h 721915"/>
              <a:gd name="connsiteX2" fmla="*/ 1064293 w 1064293"/>
              <a:gd name="connsiteY2" fmla="*/ 639826 h 721915"/>
              <a:gd name="connsiteX0" fmla="*/ 607095 w 1064293"/>
              <a:gd name="connsiteY0" fmla="*/ 0 h 639826"/>
              <a:gd name="connsiteX1" fmla="*/ 0 w 1064293"/>
              <a:gd name="connsiteY1" fmla="*/ 525634 h 639826"/>
              <a:gd name="connsiteX2" fmla="*/ 1064293 w 1064293"/>
              <a:gd name="connsiteY2" fmla="*/ 639826 h 639826"/>
              <a:gd name="connsiteX0" fmla="*/ 607095 w 920306"/>
              <a:gd name="connsiteY0" fmla="*/ 0 h 611309"/>
              <a:gd name="connsiteX1" fmla="*/ 0 w 920306"/>
              <a:gd name="connsiteY1" fmla="*/ 525634 h 611309"/>
              <a:gd name="connsiteX2" fmla="*/ 920306 w 920306"/>
              <a:gd name="connsiteY2" fmla="*/ 611309 h 611309"/>
              <a:gd name="connsiteX0" fmla="*/ 607095 w 920306"/>
              <a:gd name="connsiteY0" fmla="*/ 0 h 611309"/>
              <a:gd name="connsiteX1" fmla="*/ 0 w 920306"/>
              <a:gd name="connsiteY1" fmla="*/ 525634 h 611309"/>
              <a:gd name="connsiteX2" fmla="*/ 920306 w 920306"/>
              <a:gd name="connsiteY2" fmla="*/ 611309 h 611309"/>
              <a:gd name="connsiteX0" fmla="*/ 607095 w 920306"/>
              <a:gd name="connsiteY0" fmla="*/ 0 h 611309"/>
              <a:gd name="connsiteX1" fmla="*/ 0 w 920306"/>
              <a:gd name="connsiteY1" fmla="*/ 525634 h 611309"/>
              <a:gd name="connsiteX2" fmla="*/ 920306 w 920306"/>
              <a:gd name="connsiteY2" fmla="*/ 611309 h 611309"/>
              <a:gd name="connsiteX0" fmla="*/ 266117 w 983154"/>
              <a:gd name="connsiteY0" fmla="*/ 0 h 599401"/>
              <a:gd name="connsiteX1" fmla="*/ 62848 w 983154"/>
              <a:gd name="connsiteY1" fmla="*/ 513726 h 599401"/>
              <a:gd name="connsiteX2" fmla="*/ 983154 w 983154"/>
              <a:gd name="connsiteY2" fmla="*/ 599401 h 599401"/>
              <a:gd name="connsiteX0" fmla="*/ 203269 w 920306"/>
              <a:gd name="connsiteY0" fmla="*/ 0 h 599401"/>
              <a:gd name="connsiteX1" fmla="*/ 0 w 920306"/>
              <a:gd name="connsiteY1" fmla="*/ 513726 h 599401"/>
              <a:gd name="connsiteX2" fmla="*/ 920306 w 920306"/>
              <a:gd name="connsiteY2" fmla="*/ 599401 h 599401"/>
              <a:gd name="connsiteX0" fmla="*/ 203269 w 920306"/>
              <a:gd name="connsiteY0" fmla="*/ 0 h 599401"/>
              <a:gd name="connsiteX1" fmla="*/ 0 w 920306"/>
              <a:gd name="connsiteY1" fmla="*/ 513726 h 599401"/>
              <a:gd name="connsiteX2" fmla="*/ 920306 w 920306"/>
              <a:gd name="connsiteY2" fmla="*/ 599401 h 599401"/>
              <a:gd name="connsiteX0" fmla="*/ 203269 w 920306"/>
              <a:gd name="connsiteY0" fmla="*/ 0 h 599401"/>
              <a:gd name="connsiteX1" fmla="*/ 0 w 920306"/>
              <a:gd name="connsiteY1" fmla="*/ 513726 h 599401"/>
              <a:gd name="connsiteX2" fmla="*/ 920306 w 920306"/>
              <a:gd name="connsiteY2" fmla="*/ 599401 h 599401"/>
              <a:gd name="connsiteX0" fmla="*/ 203269 w 920306"/>
              <a:gd name="connsiteY0" fmla="*/ 0 h 599401"/>
              <a:gd name="connsiteX1" fmla="*/ 0 w 920306"/>
              <a:gd name="connsiteY1" fmla="*/ 513726 h 599401"/>
              <a:gd name="connsiteX2" fmla="*/ 920306 w 920306"/>
              <a:gd name="connsiteY2" fmla="*/ 599401 h 599401"/>
              <a:gd name="connsiteX0" fmla="*/ 203269 w 920306"/>
              <a:gd name="connsiteY0" fmla="*/ 0 h 599401"/>
              <a:gd name="connsiteX1" fmla="*/ 0 w 920306"/>
              <a:gd name="connsiteY1" fmla="*/ 513726 h 599401"/>
              <a:gd name="connsiteX2" fmla="*/ 920306 w 920306"/>
              <a:gd name="connsiteY2" fmla="*/ 599401 h 599401"/>
              <a:gd name="connsiteX0" fmla="*/ 0 w 717037"/>
              <a:gd name="connsiteY0" fmla="*/ 0 h 599401"/>
              <a:gd name="connsiteX1" fmla="*/ 717037 w 717037"/>
              <a:gd name="connsiteY1" fmla="*/ 599401 h 599401"/>
              <a:gd name="connsiteX0" fmla="*/ 0 w 232987"/>
              <a:gd name="connsiteY0" fmla="*/ 0 h 194497"/>
              <a:gd name="connsiteX1" fmla="*/ 232987 w 232987"/>
              <a:gd name="connsiteY1" fmla="*/ 194497 h 1944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2987" h="194497">
                <a:moveTo>
                  <a:pt x="0" y="0"/>
                </a:moveTo>
                <a:lnTo>
                  <a:pt x="232987" y="194497"/>
                </a:lnTo>
              </a:path>
            </a:pathLst>
          </a:custGeom>
          <a:noFill/>
          <a:ln w="57150">
            <a:solidFill>
              <a:srgbClr val="B90505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Content Placeholder 16">
            <a:extLst>
              <a:ext uri="{FF2B5EF4-FFF2-40B4-BE49-F238E27FC236}">
                <a16:creationId xmlns:a16="http://schemas.microsoft.com/office/drawing/2014/main" id="{4FB632FA-28C1-4B65-AB08-99DA4B7956DD}"/>
              </a:ext>
            </a:extLst>
          </p:cNvPr>
          <p:cNvSpPr txBox="1">
            <a:spLocks/>
          </p:cNvSpPr>
          <p:nvPr/>
        </p:nvSpPr>
        <p:spPr>
          <a:xfrm>
            <a:off x="10512362" y="5760559"/>
            <a:ext cx="1611058" cy="365125"/>
          </a:xfrm>
          <a:prstGeom prst="rect">
            <a:avLst/>
          </a:prstGeom>
        </p:spPr>
        <p:txBody>
          <a:bodyPr anchor="t">
            <a:normAutofit/>
          </a:bodyPr>
          <a:lstStyle>
            <a:lvl1pPr marL="91440" indent="-9144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None/>
            </a:pPr>
            <a:r>
              <a:rPr lang="en-US" sz="1100" b="1" dirty="0"/>
              <a:t>TZ approximation</a:t>
            </a:r>
            <a:endParaRPr lang="en-US" sz="1100" b="1" dirty="0">
              <a:solidFill>
                <a:srgbClr val="C00000"/>
              </a:solidFill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1859D6FE-5E35-482E-90D6-D1CE91647D82}"/>
              </a:ext>
            </a:extLst>
          </p:cNvPr>
          <p:cNvSpPr/>
          <p:nvPr/>
        </p:nvSpPr>
        <p:spPr>
          <a:xfrm rot="13050788">
            <a:off x="10419172" y="5335363"/>
            <a:ext cx="128033" cy="331398"/>
          </a:xfrm>
          <a:custGeom>
            <a:avLst/>
            <a:gdLst>
              <a:gd name="connsiteX0" fmla="*/ 47172 w 689198"/>
              <a:gd name="connsiteY0" fmla="*/ 0 h 642026"/>
              <a:gd name="connsiteX1" fmla="*/ 66628 w 689198"/>
              <a:gd name="connsiteY1" fmla="*/ 535022 h 642026"/>
              <a:gd name="connsiteX2" fmla="*/ 689198 w 689198"/>
              <a:gd name="connsiteY2" fmla="*/ 642026 h 642026"/>
              <a:gd name="connsiteX0" fmla="*/ 718381 w 1360407"/>
              <a:gd name="connsiteY0" fmla="*/ 0 h 697652"/>
              <a:gd name="connsiteX1" fmla="*/ 10172 w 1360407"/>
              <a:gd name="connsiteY1" fmla="*/ 656926 h 697652"/>
              <a:gd name="connsiteX2" fmla="*/ 1360407 w 1360407"/>
              <a:gd name="connsiteY2" fmla="*/ 642026 h 697652"/>
              <a:gd name="connsiteX0" fmla="*/ 718381 w 1051953"/>
              <a:gd name="connsiteY0" fmla="*/ 0 h 673716"/>
              <a:gd name="connsiteX1" fmla="*/ 10172 w 1051953"/>
              <a:gd name="connsiteY1" fmla="*/ 656926 h 673716"/>
              <a:gd name="connsiteX2" fmla="*/ 1051953 w 1051953"/>
              <a:gd name="connsiteY2" fmla="*/ 341632 h 673716"/>
              <a:gd name="connsiteX0" fmla="*/ 618649 w 952221"/>
              <a:gd name="connsiteY0" fmla="*/ 0 h 548225"/>
              <a:gd name="connsiteX1" fmla="*/ 11554 w 952221"/>
              <a:gd name="connsiteY1" fmla="*/ 525634 h 548225"/>
              <a:gd name="connsiteX2" fmla="*/ 952221 w 952221"/>
              <a:gd name="connsiteY2" fmla="*/ 341632 h 548225"/>
              <a:gd name="connsiteX0" fmla="*/ 618649 w 952221"/>
              <a:gd name="connsiteY0" fmla="*/ 0 h 571913"/>
              <a:gd name="connsiteX1" fmla="*/ 11554 w 952221"/>
              <a:gd name="connsiteY1" fmla="*/ 525634 h 571913"/>
              <a:gd name="connsiteX2" fmla="*/ 952221 w 952221"/>
              <a:gd name="connsiteY2" fmla="*/ 341632 h 571913"/>
              <a:gd name="connsiteX0" fmla="*/ 618649 w 952221"/>
              <a:gd name="connsiteY0" fmla="*/ 0 h 525634"/>
              <a:gd name="connsiteX1" fmla="*/ 11554 w 952221"/>
              <a:gd name="connsiteY1" fmla="*/ 525634 h 525634"/>
              <a:gd name="connsiteX2" fmla="*/ 952221 w 952221"/>
              <a:gd name="connsiteY2" fmla="*/ 341632 h 525634"/>
              <a:gd name="connsiteX0" fmla="*/ 618649 w 952221"/>
              <a:gd name="connsiteY0" fmla="*/ 0 h 525634"/>
              <a:gd name="connsiteX1" fmla="*/ 11554 w 952221"/>
              <a:gd name="connsiteY1" fmla="*/ 525634 h 525634"/>
              <a:gd name="connsiteX2" fmla="*/ 952221 w 952221"/>
              <a:gd name="connsiteY2" fmla="*/ 341632 h 525634"/>
              <a:gd name="connsiteX0" fmla="*/ 618649 w 952221"/>
              <a:gd name="connsiteY0" fmla="*/ 0 h 525634"/>
              <a:gd name="connsiteX1" fmla="*/ 11554 w 952221"/>
              <a:gd name="connsiteY1" fmla="*/ 525634 h 525634"/>
              <a:gd name="connsiteX2" fmla="*/ 952221 w 952221"/>
              <a:gd name="connsiteY2" fmla="*/ 341632 h 525634"/>
              <a:gd name="connsiteX0" fmla="*/ 623531 w 957103"/>
              <a:gd name="connsiteY0" fmla="*/ 0 h 525634"/>
              <a:gd name="connsiteX1" fmla="*/ 16436 w 957103"/>
              <a:gd name="connsiteY1" fmla="*/ 525634 h 525634"/>
              <a:gd name="connsiteX2" fmla="*/ 957103 w 957103"/>
              <a:gd name="connsiteY2" fmla="*/ 341632 h 525634"/>
              <a:gd name="connsiteX0" fmla="*/ 623531 w 957103"/>
              <a:gd name="connsiteY0" fmla="*/ 0 h 525634"/>
              <a:gd name="connsiteX1" fmla="*/ 16436 w 957103"/>
              <a:gd name="connsiteY1" fmla="*/ 525634 h 525634"/>
              <a:gd name="connsiteX2" fmla="*/ 957103 w 957103"/>
              <a:gd name="connsiteY2" fmla="*/ 341632 h 525634"/>
              <a:gd name="connsiteX0" fmla="*/ 607095 w 940667"/>
              <a:gd name="connsiteY0" fmla="*/ 0 h 525634"/>
              <a:gd name="connsiteX1" fmla="*/ 0 w 940667"/>
              <a:gd name="connsiteY1" fmla="*/ 525634 h 525634"/>
              <a:gd name="connsiteX2" fmla="*/ 940667 w 940667"/>
              <a:gd name="connsiteY2" fmla="*/ 341632 h 525634"/>
              <a:gd name="connsiteX0" fmla="*/ 607095 w 940667"/>
              <a:gd name="connsiteY0" fmla="*/ 0 h 525634"/>
              <a:gd name="connsiteX1" fmla="*/ 0 w 940667"/>
              <a:gd name="connsiteY1" fmla="*/ 525634 h 525634"/>
              <a:gd name="connsiteX2" fmla="*/ 940667 w 940667"/>
              <a:gd name="connsiteY2" fmla="*/ 341632 h 525634"/>
              <a:gd name="connsiteX0" fmla="*/ 607095 w 1064293"/>
              <a:gd name="connsiteY0" fmla="*/ 0 h 721915"/>
              <a:gd name="connsiteX1" fmla="*/ 0 w 1064293"/>
              <a:gd name="connsiteY1" fmla="*/ 525634 h 721915"/>
              <a:gd name="connsiteX2" fmla="*/ 1064293 w 1064293"/>
              <a:gd name="connsiteY2" fmla="*/ 639826 h 721915"/>
              <a:gd name="connsiteX0" fmla="*/ 607095 w 1064293"/>
              <a:gd name="connsiteY0" fmla="*/ 0 h 639826"/>
              <a:gd name="connsiteX1" fmla="*/ 0 w 1064293"/>
              <a:gd name="connsiteY1" fmla="*/ 525634 h 639826"/>
              <a:gd name="connsiteX2" fmla="*/ 1064293 w 1064293"/>
              <a:gd name="connsiteY2" fmla="*/ 639826 h 639826"/>
              <a:gd name="connsiteX0" fmla="*/ 607095 w 920306"/>
              <a:gd name="connsiteY0" fmla="*/ 0 h 611309"/>
              <a:gd name="connsiteX1" fmla="*/ 0 w 920306"/>
              <a:gd name="connsiteY1" fmla="*/ 525634 h 611309"/>
              <a:gd name="connsiteX2" fmla="*/ 920306 w 920306"/>
              <a:gd name="connsiteY2" fmla="*/ 611309 h 611309"/>
              <a:gd name="connsiteX0" fmla="*/ 607095 w 920306"/>
              <a:gd name="connsiteY0" fmla="*/ 0 h 611309"/>
              <a:gd name="connsiteX1" fmla="*/ 0 w 920306"/>
              <a:gd name="connsiteY1" fmla="*/ 525634 h 611309"/>
              <a:gd name="connsiteX2" fmla="*/ 920306 w 920306"/>
              <a:gd name="connsiteY2" fmla="*/ 611309 h 611309"/>
              <a:gd name="connsiteX0" fmla="*/ 607095 w 920306"/>
              <a:gd name="connsiteY0" fmla="*/ 0 h 611309"/>
              <a:gd name="connsiteX1" fmla="*/ 0 w 920306"/>
              <a:gd name="connsiteY1" fmla="*/ 525634 h 611309"/>
              <a:gd name="connsiteX2" fmla="*/ 920306 w 920306"/>
              <a:gd name="connsiteY2" fmla="*/ 611309 h 611309"/>
              <a:gd name="connsiteX0" fmla="*/ 266117 w 983154"/>
              <a:gd name="connsiteY0" fmla="*/ 0 h 599401"/>
              <a:gd name="connsiteX1" fmla="*/ 62848 w 983154"/>
              <a:gd name="connsiteY1" fmla="*/ 513726 h 599401"/>
              <a:gd name="connsiteX2" fmla="*/ 983154 w 983154"/>
              <a:gd name="connsiteY2" fmla="*/ 599401 h 599401"/>
              <a:gd name="connsiteX0" fmla="*/ 203269 w 920306"/>
              <a:gd name="connsiteY0" fmla="*/ 0 h 599401"/>
              <a:gd name="connsiteX1" fmla="*/ 0 w 920306"/>
              <a:gd name="connsiteY1" fmla="*/ 513726 h 599401"/>
              <a:gd name="connsiteX2" fmla="*/ 920306 w 920306"/>
              <a:gd name="connsiteY2" fmla="*/ 599401 h 599401"/>
              <a:gd name="connsiteX0" fmla="*/ 203269 w 920306"/>
              <a:gd name="connsiteY0" fmla="*/ 0 h 599401"/>
              <a:gd name="connsiteX1" fmla="*/ 0 w 920306"/>
              <a:gd name="connsiteY1" fmla="*/ 513726 h 599401"/>
              <a:gd name="connsiteX2" fmla="*/ 920306 w 920306"/>
              <a:gd name="connsiteY2" fmla="*/ 599401 h 599401"/>
              <a:gd name="connsiteX0" fmla="*/ 203269 w 920306"/>
              <a:gd name="connsiteY0" fmla="*/ 0 h 599401"/>
              <a:gd name="connsiteX1" fmla="*/ 0 w 920306"/>
              <a:gd name="connsiteY1" fmla="*/ 513726 h 599401"/>
              <a:gd name="connsiteX2" fmla="*/ 920306 w 920306"/>
              <a:gd name="connsiteY2" fmla="*/ 599401 h 599401"/>
              <a:gd name="connsiteX0" fmla="*/ 203269 w 920306"/>
              <a:gd name="connsiteY0" fmla="*/ 0 h 599401"/>
              <a:gd name="connsiteX1" fmla="*/ 0 w 920306"/>
              <a:gd name="connsiteY1" fmla="*/ 513726 h 599401"/>
              <a:gd name="connsiteX2" fmla="*/ 920306 w 920306"/>
              <a:gd name="connsiteY2" fmla="*/ 599401 h 599401"/>
              <a:gd name="connsiteX0" fmla="*/ 203269 w 920306"/>
              <a:gd name="connsiteY0" fmla="*/ 0 h 599401"/>
              <a:gd name="connsiteX1" fmla="*/ 0 w 920306"/>
              <a:gd name="connsiteY1" fmla="*/ 513726 h 599401"/>
              <a:gd name="connsiteX2" fmla="*/ 920306 w 920306"/>
              <a:gd name="connsiteY2" fmla="*/ 599401 h 599401"/>
              <a:gd name="connsiteX0" fmla="*/ 0 w 717037"/>
              <a:gd name="connsiteY0" fmla="*/ 0 h 599401"/>
              <a:gd name="connsiteX1" fmla="*/ 717037 w 717037"/>
              <a:gd name="connsiteY1" fmla="*/ 599401 h 599401"/>
              <a:gd name="connsiteX0" fmla="*/ 0 w 232987"/>
              <a:gd name="connsiteY0" fmla="*/ 0 h 194497"/>
              <a:gd name="connsiteX1" fmla="*/ 232987 w 232987"/>
              <a:gd name="connsiteY1" fmla="*/ 194497 h 1944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2987" h="194497">
                <a:moveTo>
                  <a:pt x="0" y="0"/>
                </a:moveTo>
                <a:lnTo>
                  <a:pt x="232987" y="194497"/>
                </a:lnTo>
              </a:path>
            </a:pathLst>
          </a:custGeom>
          <a:noFill/>
          <a:ln w="57150">
            <a:solidFill>
              <a:srgbClr val="008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Content Placeholder 16">
            <a:extLst>
              <a:ext uri="{FF2B5EF4-FFF2-40B4-BE49-F238E27FC236}">
                <a16:creationId xmlns:a16="http://schemas.microsoft.com/office/drawing/2014/main" id="{8E586718-24D3-4F0A-B25D-9AD72001350A}"/>
              </a:ext>
            </a:extLst>
          </p:cNvPr>
          <p:cNvSpPr txBox="1">
            <a:spLocks/>
          </p:cNvSpPr>
          <p:nvPr/>
        </p:nvSpPr>
        <p:spPr>
          <a:xfrm>
            <a:off x="10512362" y="5398759"/>
            <a:ext cx="1382458" cy="365125"/>
          </a:xfrm>
          <a:prstGeom prst="rect">
            <a:avLst/>
          </a:prstGeom>
        </p:spPr>
        <p:txBody>
          <a:bodyPr anchor="t">
            <a:normAutofit/>
          </a:bodyPr>
          <a:lstStyle>
            <a:lvl1pPr marL="91440" indent="-9144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None/>
            </a:pPr>
            <a:r>
              <a:rPr lang="en-US" sz="1100" b="1" dirty="0"/>
              <a:t>Shortest path</a:t>
            </a:r>
            <a:endParaRPr lang="en-US" sz="1100" b="1" dirty="0">
              <a:solidFill>
                <a:srgbClr val="C00000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694CD83-0106-42E1-B40F-BD0020412375}"/>
              </a:ext>
            </a:extLst>
          </p:cNvPr>
          <p:cNvGrpSpPr/>
          <p:nvPr/>
        </p:nvGrpSpPr>
        <p:grpSpPr>
          <a:xfrm>
            <a:off x="4148235" y="198120"/>
            <a:ext cx="6431280" cy="6431280"/>
            <a:chOff x="4148235" y="198120"/>
            <a:chExt cx="6431280" cy="6431280"/>
          </a:xfrm>
        </p:grpSpPr>
        <p:sp>
          <p:nvSpPr>
            <p:cNvPr id="728" name="Freeform: Shape 727">
              <a:extLst>
                <a:ext uri="{FF2B5EF4-FFF2-40B4-BE49-F238E27FC236}">
                  <a16:creationId xmlns:a16="http://schemas.microsoft.com/office/drawing/2014/main" id="{D2A2D7C8-9AF6-41C1-A30E-B867395AFB11}"/>
                </a:ext>
              </a:extLst>
            </p:cNvPr>
            <p:cNvSpPr/>
            <p:nvPr/>
          </p:nvSpPr>
          <p:spPr>
            <a:xfrm rot="13050788">
              <a:off x="6072966" y="4183472"/>
              <a:ext cx="860858" cy="1021302"/>
            </a:xfrm>
            <a:custGeom>
              <a:avLst/>
              <a:gdLst>
                <a:gd name="connsiteX0" fmla="*/ 47172 w 689198"/>
                <a:gd name="connsiteY0" fmla="*/ 0 h 642026"/>
                <a:gd name="connsiteX1" fmla="*/ 66628 w 689198"/>
                <a:gd name="connsiteY1" fmla="*/ 535022 h 642026"/>
                <a:gd name="connsiteX2" fmla="*/ 689198 w 689198"/>
                <a:gd name="connsiteY2" fmla="*/ 642026 h 642026"/>
                <a:gd name="connsiteX0" fmla="*/ 718381 w 1360407"/>
                <a:gd name="connsiteY0" fmla="*/ 0 h 697652"/>
                <a:gd name="connsiteX1" fmla="*/ 10172 w 1360407"/>
                <a:gd name="connsiteY1" fmla="*/ 656926 h 697652"/>
                <a:gd name="connsiteX2" fmla="*/ 1360407 w 1360407"/>
                <a:gd name="connsiteY2" fmla="*/ 642026 h 697652"/>
                <a:gd name="connsiteX0" fmla="*/ 718381 w 1051953"/>
                <a:gd name="connsiteY0" fmla="*/ 0 h 673716"/>
                <a:gd name="connsiteX1" fmla="*/ 10172 w 1051953"/>
                <a:gd name="connsiteY1" fmla="*/ 656926 h 673716"/>
                <a:gd name="connsiteX2" fmla="*/ 1051953 w 1051953"/>
                <a:gd name="connsiteY2" fmla="*/ 341632 h 673716"/>
                <a:gd name="connsiteX0" fmla="*/ 618649 w 952221"/>
                <a:gd name="connsiteY0" fmla="*/ 0 h 548225"/>
                <a:gd name="connsiteX1" fmla="*/ 11554 w 952221"/>
                <a:gd name="connsiteY1" fmla="*/ 525634 h 548225"/>
                <a:gd name="connsiteX2" fmla="*/ 952221 w 952221"/>
                <a:gd name="connsiteY2" fmla="*/ 341632 h 548225"/>
                <a:gd name="connsiteX0" fmla="*/ 618649 w 952221"/>
                <a:gd name="connsiteY0" fmla="*/ 0 h 571913"/>
                <a:gd name="connsiteX1" fmla="*/ 11554 w 952221"/>
                <a:gd name="connsiteY1" fmla="*/ 525634 h 571913"/>
                <a:gd name="connsiteX2" fmla="*/ 952221 w 952221"/>
                <a:gd name="connsiteY2" fmla="*/ 341632 h 571913"/>
                <a:gd name="connsiteX0" fmla="*/ 618649 w 952221"/>
                <a:gd name="connsiteY0" fmla="*/ 0 h 525634"/>
                <a:gd name="connsiteX1" fmla="*/ 11554 w 952221"/>
                <a:gd name="connsiteY1" fmla="*/ 525634 h 525634"/>
                <a:gd name="connsiteX2" fmla="*/ 952221 w 952221"/>
                <a:gd name="connsiteY2" fmla="*/ 341632 h 525634"/>
                <a:gd name="connsiteX0" fmla="*/ 618649 w 952221"/>
                <a:gd name="connsiteY0" fmla="*/ 0 h 525634"/>
                <a:gd name="connsiteX1" fmla="*/ 11554 w 952221"/>
                <a:gd name="connsiteY1" fmla="*/ 525634 h 525634"/>
                <a:gd name="connsiteX2" fmla="*/ 952221 w 952221"/>
                <a:gd name="connsiteY2" fmla="*/ 341632 h 525634"/>
                <a:gd name="connsiteX0" fmla="*/ 618649 w 952221"/>
                <a:gd name="connsiteY0" fmla="*/ 0 h 525634"/>
                <a:gd name="connsiteX1" fmla="*/ 11554 w 952221"/>
                <a:gd name="connsiteY1" fmla="*/ 525634 h 525634"/>
                <a:gd name="connsiteX2" fmla="*/ 952221 w 952221"/>
                <a:gd name="connsiteY2" fmla="*/ 341632 h 525634"/>
                <a:gd name="connsiteX0" fmla="*/ 623531 w 957103"/>
                <a:gd name="connsiteY0" fmla="*/ 0 h 525634"/>
                <a:gd name="connsiteX1" fmla="*/ 16436 w 957103"/>
                <a:gd name="connsiteY1" fmla="*/ 525634 h 525634"/>
                <a:gd name="connsiteX2" fmla="*/ 957103 w 957103"/>
                <a:gd name="connsiteY2" fmla="*/ 341632 h 525634"/>
                <a:gd name="connsiteX0" fmla="*/ 623531 w 957103"/>
                <a:gd name="connsiteY0" fmla="*/ 0 h 525634"/>
                <a:gd name="connsiteX1" fmla="*/ 16436 w 957103"/>
                <a:gd name="connsiteY1" fmla="*/ 525634 h 525634"/>
                <a:gd name="connsiteX2" fmla="*/ 957103 w 957103"/>
                <a:gd name="connsiteY2" fmla="*/ 341632 h 525634"/>
                <a:gd name="connsiteX0" fmla="*/ 607095 w 940667"/>
                <a:gd name="connsiteY0" fmla="*/ 0 h 525634"/>
                <a:gd name="connsiteX1" fmla="*/ 0 w 940667"/>
                <a:gd name="connsiteY1" fmla="*/ 525634 h 525634"/>
                <a:gd name="connsiteX2" fmla="*/ 940667 w 940667"/>
                <a:gd name="connsiteY2" fmla="*/ 341632 h 525634"/>
                <a:gd name="connsiteX0" fmla="*/ 607095 w 940667"/>
                <a:gd name="connsiteY0" fmla="*/ 0 h 525634"/>
                <a:gd name="connsiteX1" fmla="*/ 0 w 940667"/>
                <a:gd name="connsiteY1" fmla="*/ 525634 h 525634"/>
                <a:gd name="connsiteX2" fmla="*/ 940667 w 940667"/>
                <a:gd name="connsiteY2" fmla="*/ 341632 h 525634"/>
                <a:gd name="connsiteX0" fmla="*/ 607095 w 1064293"/>
                <a:gd name="connsiteY0" fmla="*/ 0 h 721915"/>
                <a:gd name="connsiteX1" fmla="*/ 0 w 1064293"/>
                <a:gd name="connsiteY1" fmla="*/ 525634 h 721915"/>
                <a:gd name="connsiteX2" fmla="*/ 1064293 w 1064293"/>
                <a:gd name="connsiteY2" fmla="*/ 639826 h 721915"/>
                <a:gd name="connsiteX0" fmla="*/ 607095 w 1064293"/>
                <a:gd name="connsiteY0" fmla="*/ 0 h 639826"/>
                <a:gd name="connsiteX1" fmla="*/ 0 w 1064293"/>
                <a:gd name="connsiteY1" fmla="*/ 525634 h 639826"/>
                <a:gd name="connsiteX2" fmla="*/ 1064293 w 1064293"/>
                <a:gd name="connsiteY2" fmla="*/ 639826 h 639826"/>
                <a:gd name="connsiteX0" fmla="*/ 607095 w 920306"/>
                <a:gd name="connsiteY0" fmla="*/ 0 h 611309"/>
                <a:gd name="connsiteX1" fmla="*/ 0 w 920306"/>
                <a:gd name="connsiteY1" fmla="*/ 525634 h 611309"/>
                <a:gd name="connsiteX2" fmla="*/ 920306 w 920306"/>
                <a:gd name="connsiteY2" fmla="*/ 611309 h 611309"/>
                <a:gd name="connsiteX0" fmla="*/ 607095 w 920306"/>
                <a:gd name="connsiteY0" fmla="*/ 0 h 611309"/>
                <a:gd name="connsiteX1" fmla="*/ 0 w 920306"/>
                <a:gd name="connsiteY1" fmla="*/ 525634 h 611309"/>
                <a:gd name="connsiteX2" fmla="*/ 920306 w 920306"/>
                <a:gd name="connsiteY2" fmla="*/ 611309 h 611309"/>
                <a:gd name="connsiteX0" fmla="*/ 607095 w 920306"/>
                <a:gd name="connsiteY0" fmla="*/ 0 h 611309"/>
                <a:gd name="connsiteX1" fmla="*/ 0 w 920306"/>
                <a:gd name="connsiteY1" fmla="*/ 525634 h 611309"/>
                <a:gd name="connsiteX2" fmla="*/ 920306 w 920306"/>
                <a:gd name="connsiteY2" fmla="*/ 611309 h 611309"/>
                <a:gd name="connsiteX0" fmla="*/ 266117 w 983154"/>
                <a:gd name="connsiteY0" fmla="*/ 0 h 599401"/>
                <a:gd name="connsiteX1" fmla="*/ 62848 w 983154"/>
                <a:gd name="connsiteY1" fmla="*/ 513726 h 599401"/>
                <a:gd name="connsiteX2" fmla="*/ 983154 w 983154"/>
                <a:gd name="connsiteY2" fmla="*/ 599401 h 599401"/>
                <a:gd name="connsiteX0" fmla="*/ 203269 w 920306"/>
                <a:gd name="connsiteY0" fmla="*/ 0 h 599401"/>
                <a:gd name="connsiteX1" fmla="*/ 0 w 920306"/>
                <a:gd name="connsiteY1" fmla="*/ 513726 h 599401"/>
                <a:gd name="connsiteX2" fmla="*/ 920306 w 920306"/>
                <a:gd name="connsiteY2" fmla="*/ 599401 h 599401"/>
                <a:gd name="connsiteX0" fmla="*/ 203269 w 920306"/>
                <a:gd name="connsiteY0" fmla="*/ 0 h 599401"/>
                <a:gd name="connsiteX1" fmla="*/ 0 w 920306"/>
                <a:gd name="connsiteY1" fmla="*/ 513726 h 599401"/>
                <a:gd name="connsiteX2" fmla="*/ 920306 w 920306"/>
                <a:gd name="connsiteY2" fmla="*/ 599401 h 599401"/>
                <a:gd name="connsiteX0" fmla="*/ 203269 w 920306"/>
                <a:gd name="connsiteY0" fmla="*/ 0 h 599401"/>
                <a:gd name="connsiteX1" fmla="*/ 0 w 920306"/>
                <a:gd name="connsiteY1" fmla="*/ 513726 h 599401"/>
                <a:gd name="connsiteX2" fmla="*/ 920306 w 920306"/>
                <a:gd name="connsiteY2" fmla="*/ 599401 h 599401"/>
                <a:gd name="connsiteX0" fmla="*/ 203269 w 920306"/>
                <a:gd name="connsiteY0" fmla="*/ 0 h 599401"/>
                <a:gd name="connsiteX1" fmla="*/ 0 w 920306"/>
                <a:gd name="connsiteY1" fmla="*/ 513726 h 599401"/>
                <a:gd name="connsiteX2" fmla="*/ 920306 w 920306"/>
                <a:gd name="connsiteY2" fmla="*/ 599401 h 599401"/>
                <a:gd name="connsiteX0" fmla="*/ 203269 w 920306"/>
                <a:gd name="connsiteY0" fmla="*/ 0 h 599401"/>
                <a:gd name="connsiteX1" fmla="*/ 0 w 920306"/>
                <a:gd name="connsiteY1" fmla="*/ 513726 h 599401"/>
                <a:gd name="connsiteX2" fmla="*/ 920306 w 920306"/>
                <a:gd name="connsiteY2" fmla="*/ 599401 h 599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20306" h="599401">
                  <a:moveTo>
                    <a:pt x="203269" y="0"/>
                  </a:moveTo>
                  <a:cubicBezTo>
                    <a:pt x="145408" y="105189"/>
                    <a:pt x="80965" y="426755"/>
                    <a:pt x="0" y="513726"/>
                  </a:cubicBezTo>
                  <a:cubicBezTo>
                    <a:pt x="375249" y="501808"/>
                    <a:pt x="677982" y="559711"/>
                    <a:pt x="920306" y="599401"/>
                  </a:cubicBezTo>
                </a:path>
              </a:pathLst>
            </a:custGeom>
            <a:noFill/>
            <a:ln w="57150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2FCEFE04-0857-4AD8-BEDB-E856C68BB19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148235" y="198120"/>
              <a:ext cx="6431280" cy="6431280"/>
            </a:xfrm>
            <a:prstGeom prst="rect">
              <a:avLst/>
            </a:prstGeom>
          </p:spPr>
        </p:pic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DA54DD4F-5B88-4554-A13A-2C938D549A5E}"/>
                </a:ext>
              </a:extLst>
            </p:cNvPr>
            <p:cNvSpPr/>
            <p:nvPr/>
          </p:nvSpPr>
          <p:spPr>
            <a:xfrm rot="10800000" flipH="1">
              <a:off x="6331840" y="4038599"/>
              <a:ext cx="45719" cy="1188720"/>
            </a:xfrm>
            <a:custGeom>
              <a:avLst/>
              <a:gdLst>
                <a:gd name="connsiteX0" fmla="*/ 47172 w 689198"/>
                <a:gd name="connsiteY0" fmla="*/ 0 h 642026"/>
                <a:gd name="connsiteX1" fmla="*/ 66628 w 689198"/>
                <a:gd name="connsiteY1" fmla="*/ 535022 h 642026"/>
                <a:gd name="connsiteX2" fmla="*/ 689198 w 689198"/>
                <a:gd name="connsiteY2" fmla="*/ 642026 h 642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89198" h="642026">
                  <a:moveTo>
                    <a:pt x="47172" y="0"/>
                  </a:moveTo>
                  <a:cubicBezTo>
                    <a:pt x="3398" y="214009"/>
                    <a:pt x="-40376" y="428018"/>
                    <a:pt x="66628" y="535022"/>
                  </a:cubicBezTo>
                  <a:cubicBezTo>
                    <a:pt x="173632" y="642026"/>
                    <a:pt x="403853" y="624192"/>
                    <a:pt x="689198" y="642026"/>
                  </a:cubicBezTo>
                </a:path>
              </a:pathLst>
            </a:custGeom>
            <a:noFill/>
            <a:ln w="57150">
              <a:solidFill>
                <a:srgbClr val="008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5F38F45C-6C7F-4E3F-9359-873A19D59F9B}"/>
                </a:ext>
              </a:extLst>
            </p:cNvPr>
            <p:cNvSpPr/>
            <p:nvPr/>
          </p:nvSpPr>
          <p:spPr>
            <a:xfrm>
              <a:off x="6950035" y="4572965"/>
              <a:ext cx="205740" cy="205740"/>
            </a:xfrm>
            <a:prstGeom prst="ellipse">
              <a:avLst/>
            </a:prstGeom>
            <a:solidFill>
              <a:srgbClr val="C00000"/>
            </a:solidFill>
            <a:ln w="38100">
              <a:solidFill>
                <a:srgbClr val="2626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8AEDC0AD-398E-4372-9A39-46E6842DAC2D}"/>
                </a:ext>
              </a:extLst>
            </p:cNvPr>
            <p:cNvSpPr/>
            <p:nvPr/>
          </p:nvSpPr>
          <p:spPr>
            <a:xfrm>
              <a:off x="7556630" y="3680698"/>
              <a:ext cx="205740" cy="205740"/>
            </a:xfrm>
            <a:prstGeom prst="ellipse">
              <a:avLst/>
            </a:prstGeom>
            <a:solidFill>
              <a:srgbClr val="C00000"/>
            </a:solidFill>
            <a:ln w="38100">
              <a:solidFill>
                <a:srgbClr val="2626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E62EF2D6-499C-4EA4-9876-089141847636}"/>
                </a:ext>
              </a:extLst>
            </p:cNvPr>
            <p:cNvSpPr/>
            <p:nvPr/>
          </p:nvSpPr>
          <p:spPr>
            <a:xfrm>
              <a:off x="7043147" y="2508809"/>
              <a:ext cx="205740" cy="205740"/>
            </a:xfrm>
            <a:prstGeom prst="ellipse">
              <a:avLst/>
            </a:prstGeom>
            <a:solidFill>
              <a:srgbClr val="C00000"/>
            </a:solidFill>
            <a:ln w="38100">
              <a:solidFill>
                <a:srgbClr val="2626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633824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7">
            <a:extLst>
              <a:ext uri="{FF2B5EF4-FFF2-40B4-BE49-F238E27FC236}">
                <a16:creationId xmlns:a16="http://schemas.microsoft.com/office/drawing/2014/main" id="{3EFBDA78-6C7C-4C8B-AAE4-75F4D204F241}"/>
              </a:ext>
            </a:extLst>
          </p:cNvPr>
          <p:cNvSpPr txBox="1">
            <a:spLocks/>
          </p:cNvSpPr>
          <p:nvPr/>
        </p:nvSpPr>
        <p:spPr>
          <a:xfrm>
            <a:off x="1195754" y="942870"/>
            <a:ext cx="4157296" cy="12927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cap="none" dirty="0"/>
              <a:t>TZ for routing</a:t>
            </a:r>
            <a:br>
              <a:rPr lang="en-US" sz="1800" cap="none" dirty="0"/>
            </a:br>
            <a:r>
              <a:rPr lang="en-US" cap="none" dirty="0"/>
              <a:t>Landmarks selection</a:t>
            </a:r>
          </a:p>
        </p:txBody>
      </p:sp>
      <p:sp>
        <p:nvSpPr>
          <p:cNvPr id="14" name="Content Placeholder 11">
            <a:extLst>
              <a:ext uri="{FF2B5EF4-FFF2-40B4-BE49-F238E27FC236}">
                <a16:creationId xmlns:a16="http://schemas.microsoft.com/office/drawing/2014/main" id="{118A40B5-AAB0-4B00-919B-1C814537F8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243505" y="2281658"/>
            <a:ext cx="4157295" cy="1292750"/>
          </a:xfrm>
        </p:spPr>
        <p:txBody>
          <a:bodyPr>
            <a:norm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endParaRPr lang="en-US" sz="2000" b="1" dirty="0">
              <a:solidFill>
                <a:srgbClr val="C00000"/>
              </a:solidFill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Use the </a:t>
            </a:r>
            <a:r>
              <a:rPr lang="en-US" sz="2000" i="1" dirty="0"/>
              <a:t>natural</a:t>
            </a:r>
            <a:r>
              <a:rPr lang="en-US" sz="2000" dirty="0"/>
              <a:t> </a:t>
            </a:r>
            <a:r>
              <a:rPr lang="en-US" sz="2000" b="1" dirty="0">
                <a:solidFill>
                  <a:srgbClr val="C00000"/>
                </a:solidFill>
              </a:rPr>
              <a:t>AS hierarchy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to produce better</a:t>
            </a:r>
            <a:r>
              <a:rPr lang="en-US" sz="2000" b="1" dirty="0"/>
              <a:t> </a:t>
            </a:r>
            <a:r>
              <a:rPr lang="en-US" sz="2000" dirty="0"/>
              <a:t>paths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1422CB91-19B4-4E2E-9451-3CCE7764C4FC}"/>
                  </a:ext>
                </a:extLst>
              </p:cNvPr>
              <p:cNvSpPr/>
              <p:nvPr/>
            </p:nvSpPr>
            <p:spPr>
              <a:xfrm>
                <a:off x="6103319" y="6272806"/>
                <a:ext cx="1393971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it-IT" sz="800" b="1" dirty="0"/>
                  <a:t>NOTA BENE</a:t>
                </a:r>
              </a:p>
              <a:p>
                <a:r>
                  <a:rPr lang="it-IT" sz="800" dirty="0"/>
                  <a:t>In the following, I use </a:t>
                </a:r>
                <a14:m>
                  <m:oMath xmlns:m="http://schemas.openxmlformats.org/officeDocument/2006/math">
                    <m:r>
                      <a:rPr lang="it-IT" sz="800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it-IT" sz="800" i="1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endParaRPr lang="en-US" sz="800" dirty="0"/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1422CB91-19B4-4E2E-9451-3CCE7764C4F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3319" y="6272806"/>
                <a:ext cx="1393971" cy="338554"/>
              </a:xfrm>
              <a:prstGeom prst="rect">
                <a:avLst/>
              </a:prstGeom>
              <a:blipFill>
                <a:blip r:embed="rId4"/>
                <a:stretch>
                  <a:fillRect b="-53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886C6F1F-3D60-4725-804A-7F6D8F99A8F6}"/>
              </a:ext>
            </a:extLst>
          </p:cNvPr>
          <p:cNvGrpSpPr/>
          <p:nvPr/>
        </p:nvGrpSpPr>
        <p:grpSpPr>
          <a:xfrm>
            <a:off x="7084479" y="941114"/>
            <a:ext cx="3909103" cy="4064009"/>
            <a:chOff x="7084479" y="941114"/>
            <a:chExt cx="3909103" cy="4064009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E20A5D6-DF9C-444A-816D-A6808EDF05E2}"/>
                </a:ext>
              </a:extLst>
            </p:cNvPr>
            <p:cNvSpPr txBox="1"/>
            <p:nvPr/>
          </p:nvSpPr>
          <p:spPr>
            <a:xfrm>
              <a:off x="7346088" y="941114"/>
              <a:ext cx="223265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Popularity Selection</a:t>
              </a:r>
            </a:p>
            <a:p>
              <a:pPr algn="ctr"/>
              <a:r>
                <a:rPr lang="en-US" sz="1200" b="1" dirty="0"/>
                <a:t>Probability distribution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EA25BA3-2829-4EFF-BBB3-2D739E8954C1}"/>
                </a:ext>
              </a:extLst>
            </p:cNvPr>
            <p:cNvSpPr txBox="1"/>
            <p:nvPr/>
          </p:nvSpPr>
          <p:spPr>
            <a:xfrm>
              <a:off x="9578747" y="1759675"/>
              <a:ext cx="141483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TOP 200 AS</a:t>
              </a:r>
            </a:p>
            <a:p>
              <a:r>
                <a:rPr lang="en-US" sz="1200" dirty="0"/>
                <a:t>with most customers are </a:t>
              </a:r>
              <a:r>
                <a:rPr lang="en-US" sz="1200" b="1" dirty="0"/>
                <a:t>more likely </a:t>
              </a:r>
              <a:r>
                <a:rPr lang="en-US" sz="1200" dirty="0"/>
                <a:t>to become landmarks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E3F992F-76A3-4EBC-8509-A80474C76316}"/>
                </a:ext>
              </a:extLst>
            </p:cNvPr>
            <p:cNvSpPr txBox="1"/>
            <p:nvPr/>
          </p:nvSpPr>
          <p:spPr>
            <a:xfrm rot="16200000" flipH="1">
              <a:off x="6098954" y="3229174"/>
              <a:ext cx="223265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AS ranking by # of customers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B56F29C3-A62D-4B22-85A4-4FF7BB84FA29}"/>
                </a:ext>
              </a:extLst>
            </p:cNvPr>
            <p:cNvSpPr/>
            <p:nvPr/>
          </p:nvSpPr>
          <p:spPr>
            <a:xfrm>
              <a:off x="7361595" y="1818503"/>
              <a:ext cx="2217152" cy="788565"/>
            </a:xfrm>
            <a:custGeom>
              <a:avLst/>
              <a:gdLst>
                <a:gd name="connsiteX0" fmla="*/ 0 w 2217152"/>
                <a:gd name="connsiteY0" fmla="*/ 0 h 788565"/>
                <a:gd name="connsiteX1" fmla="*/ 576460 w 2217152"/>
                <a:gd name="connsiteY1" fmla="*/ 0 h 788565"/>
                <a:gd name="connsiteX2" fmla="*/ 1175091 w 2217152"/>
                <a:gd name="connsiteY2" fmla="*/ 0 h 788565"/>
                <a:gd name="connsiteX3" fmla="*/ 2217152 w 2217152"/>
                <a:gd name="connsiteY3" fmla="*/ 0 h 788565"/>
                <a:gd name="connsiteX4" fmla="*/ 2217152 w 2217152"/>
                <a:gd name="connsiteY4" fmla="*/ 402168 h 788565"/>
                <a:gd name="connsiteX5" fmla="*/ 2217152 w 2217152"/>
                <a:gd name="connsiteY5" fmla="*/ 788565 h 788565"/>
                <a:gd name="connsiteX6" fmla="*/ 1640692 w 2217152"/>
                <a:gd name="connsiteY6" fmla="*/ 788565 h 788565"/>
                <a:gd name="connsiteX7" fmla="*/ 1064233 w 2217152"/>
                <a:gd name="connsiteY7" fmla="*/ 788565 h 788565"/>
                <a:gd name="connsiteX8" fmla="*/ 532116 w 2217152"/>
                <a:gd name="connsiteY8" fmla="*/ 788565 h 788565"/>
                <a:gd name="connsiteX9" fmla="*/ 0 w 2217152"/>
                <a:gd name="connsiteY9" fmla="*/ 788565 h 788565"/>
                <a:gd name="connsiteX10" fmla="*/ 0 w 2217152"/>
                <a:gd name="connsiteY10" fmla="*/ 402168 h 788565"/>
                <a:gd name="connsiteX11" fmla="*/ 0 w 2217152"/>
                <a:gd name="connsiteY11" fmla="*/ 0 h 788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17152" h="788565" extrusionOk="0">
                  <a:moveTo>
                    <a:pt x="0" y="0"/>
                  </a:moveTo>
                  <a:cubicBezTo>
                    <a:pt x="258864" y="-22001"/>
                    <a:pt x="329841" y="-18998"/>
                    <a:pt x="576460" y="0"/>
                  </a:cubicBezTo>
                  <a:cubicBezTo>
                    <a:pt x="823079" y="18998"/>
                    <a:pt x="916126" y="25047"/>
                    <a:pt x="1175091" y="0"/>
                  </a:cubicBezTo>
                  <a:cubicBezTo>
                    <a:pt x="1434056" y="-25047"/>
                    <a:pt x="1835028" y="-5838"/>
                    <a:pt x="2217152" y="0"/>
                  </a:cubicBezTo>
                  <a:cubicBezTo>
                    <a:pt x="2226794" y="98526"/>
                    <a:pt x="2228031" y="229617"/>
                    <a:pt x="2217152" y="402168"/>
                  </a:cubicBezTo>
                  <a:cubicBezTo>
                    <a:pt x="2206273" y="574719"/>
                    <a:pt x="2198301" y="709958"/>
                    <a:pt x="2217152" y="788565"/>
                  </a:cubicBezTo>
                  <a:cubicBezTo>
                    <a:pt x="2041647" y="810071"/>
                    <a:pt x="1790208" y="780612"/>
                    <a:pt x="1640692" y="788565"/>
                  </a:cubicBezTo>
                  <a:cubicBezTo>
                    <a:pt x="1491176" y="796518"/>
                    <a:pt x="1266028" y="800063"/>
                    <a:pt x="1064233" y="788565"/>
                  </a:cubicBezTo>
                  <a:cubicBezTo>
                    <a:pt x="862438" y="777067"/>
                    <a:pt x="739617" y="772494"/>
                    <a:pt x="532116" y="788565"/>
                  </a:cubicBezTo>
                  <a:cubicBezTo>
                    <a:pt x="324615" y="804636"/>
                    <a:pt x="204142" y="802427"/>
                    <a:pt x="0" y="788565"/>
                  </a:cubicBezTo>
                  <a:cubicBezTo>
                    <a:pt x="-7704" y="686435"/>
                    <a:pt x="-15676" y="546100"/>
                    <a:pt x="0" y="402168"/>
                  </a:cubicBezTo>
                  <a:cubicBezTo>
                    <a:pt x="15676" y="258236"/>
                    <a:pt x="-8859" y="191111"/>
                    <a:pt x="0" y="0"/>
                  </a:cubicBezTo>
                  <a:close/>
                </a:path>
              </a:pathLst>
            </a:custGeom>
            <a:noFill/>
            <a:ln>
              <a:solidFill>
                <a:srgbClr val="191919"/>
              </a:solidFill>
              <a:extLst>
                <a:ext uri="{C807C97D-BFC1-408E-A445-0C87EB9F89A2}">
                  <ask:lineSketchStyleProps xmlns:ask="http://schemas.microsoft.com/office/drawing/2018/sketchyshapes" sd="2052838756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6718C07-6FEA-4166-8A02-930A85174E6B}"/>
                </a:ext>
              </a:extLst>
            </p:cNvPr>
            <p:cNvSpPr txBox="1"/>
            <p:nvPr/>
          </p:nvSpPr>
          <p:spPr>
            <a:xfrm flipH="1">
              <a:off x="7377102" y="1450422"/>
              <a:ext cx="223265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Probability of selection</a:t>
              </a:r>
            </a:p>
          </p:txBody>
        </p:sp>
        <p:pic>
          <p:nvPicPr>
            <p:cNvPr id="16" name="Picture 15" descr="A picture containing clock&#10;&#10;Description automatically generated">
              <a:extLst>
                <a:ext uri="{FF2B5EF4-FFF2-40B4-BE49-F238E27FC236}">
                  <a16:creationId xmlns:a16="http://schemas.microsoft.com/office/drawing/2014/main" id="{AC3B60E3-9FC7-42FF-856F-E13D3C2EB6B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38872"/>
            <a:stretch/>
          </p:blipFill>
          <p:spPr>
            <a:xfrm rot="5400000">
              <a:off x="6735334" y="2130696"/>
              <a:ext cx="3454168" cy="2294686"/>
            </a:xfrm>
            <a:prstGeom prst="rect">
              <a:avLst/>
            </a:prstGeom>
          </p:spPr>
        </p:pic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14FAC311-6761-45F8-B011-754D93BAF8A2}"/>
                </a:ext>
              </a:extLst>
            </p:cNvPr>
            <p:cNvCxnSpPr>
              <a:cxnSpLocks/>
            </p:cNvCxnSpPr>
            <p:nvPr/>
          </p:nvCxnSpPr>
          <p:spPr>
            <a:xfrm>
              <a:off x="8708123" y="3608073"/>
              <a:ext cx="242888" cy="0"/>
            </a:xfrm>
            <a:prstGeom prst="line">
              <a:avLst/>
            </a:prstGeom>
            <a:ln w="76200">
              <a:solidFill>
                <a:srgbClr val="C83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C3B15DE-39A3-4A44-8A5E-1C0A4FB7A63D}"/>
                </a:ext>
              </a:extLst>
            </p:cNvPr>
            <p:cNvSpPr txBox="1"/>
            <p:nvPr/>
          </p:nvSpPr>
          <p:spPr>
            <a:xfrm>
              <a:off x="8951011" y="3498574"/>
              <a:ext cx="14318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Original selection probability</a:t>
              </a:r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D0C06EBB-E0AC-450C-9504-295A181815B2}"/>
                </a:ext>
              </a:extLst>
            </p:cNvPr>
            <p:cNvCxnSpPr>
              <a:cxnSpLocks/>
            </p:cNvCxnSpPr>
            <p:nvPr/>
          </p:nvCxnSpPr>
          <p:spPr>
            <a:xfrm>
              <a:off x="8708123" y="3323055"/>
              <a:ext cx="242888" cy="0"/>
            </a:xfrm>
            <a:prstGeom prst="line">
              <a:avLst/>
            </a:prstGeom>
            <a:ln w="76200">
              <a:solidFill>
                <a:srgbClr val="8AAB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AAF4FF7-A07C-4405-B03F-5038D8B12E4D}"/>
                </a:ext>
              </a:extLst>
            </p:cNvPr>
            <p:cNvSpPr txBox="1"/>
            <p:nvPr/>
          </p:nvSpPr>
          <p:spPr>
            <a:xfrm>
              <a:off x="8951011" y="3213556"/>
              <a:ext cx="125547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Our selection probability</a:t>
              </a:r>
            </a:p>
          </p:txBody>
        </p:sp>
      </p:grpSp>
      <p:sp>
        <p:nvSpPr>
          <p:cNvPr id="24" name="Content Placeholder 11">
            <a:extLst>
              <a:ext uri="{FF2B5EF4-FFF2-40B4-BE49-F238E27FC236}">
                <a16:creationId xmlns:a16="http://schemas.microsoft.com/office/drawing/2014/main" id="{5DD7FF7D-125F-40A9-B6FE-E772B1F6F6CB}"/>
              </a:ext>
            </a:extLst>
          </p:cNvPr>
          <p:cNvSpPr txBox="1">
            <a:spLocks/>
          </p:cNvSpPr>
          <p:nvPr/>
        </p:nvSpPr>
        <p:spPr>
          <a:xfrm>
            <a:off x="2243505" y="3493927"/>
            <a:ext cx="4157295" cy="1288279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endParaRPr lang="en-US" sz="2000" b="1" dirty="0">
              <a:solidFill>
                <a:srgbClr val="C00000"/>
              </a:solidFill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None/>
            </a:pPr>
            <a:r>
              <a:rPr lang="en-US" sz="2000" dirty="0" err="1"/>
              <a:t>ASes</a:t>
            </a:r>
            <a:r>
              <a:rPr lang="it-IT" sz="2000" dirty="0"/>
              <a:t> with </a:t>
            </a:r>
            <a:r>
              <a:rPr lang="en-US" sz="2000" dirty="0"/>
              <a:t>many</a:t>
            </a:r>
            <a:r>
              <a:rPr lang="it-IT" sz="2000" dirty="0"/>
              <a:t> customers are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None/>
            </a:pPr>
            <a:r>
              <a:rPr lang="en-US" sz="2000" b="1" dirty="0"/>
              <a:t>more likely </a:t>
            </a:r>
            <a:r>
              <a:rPr lang="en-US" sz="2000" dirty="0"/>
              <a:t>to become </a:t>
            </a:r>
            <a:r>
              <a:rPr lang="en-US" sz="2000" b="1" dirty="0"/>
              <a:t>landmarks</a:t>
            </a:r>
          </a:p>
        </p:txBody>
      </p:sp>
      <p:pic>
        <p:nvPicPr>
          <p:cNvPr id="17" name="Graphic 16" descr="Badge Tick">
            <a:extLst>
              <a:ext uri="{FF2B5EF4-FFF2-40B4-BE49-F238E27FC236}">
                <a16:creationId xmlns:a16="http://schemas.microsoft.com/office/drawing/2014/main" id="{266B13A8-202C-4469-8257-37D46191E7C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13510" y="3779006"/>
            <a:ext cx="718120" cy="718120"/>
          </a:xfrm>
          <a:prstGeom prst="rect">
            <a:avLst/>
          </a:prstGeom>
        </p:spPr>
      </p:pic>
      <p:pic>
        <p:nvPicPr>
          <p:cNvPr id="26" name="Graphic 25" descr="Lights On">
            <a:extLst>
              <a:ext uri="{FF2B5EF4-FFF2-40B4-BE49-F238E27FC236}">
                <a16:creationId xmlns:a16="http://schemas.microsoft.com/office/drawing/2014/main" id="{150EB3F0-30F1-45A7-A748-EBCA2B0B285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422564" y="2578027"/>
            <a:ext cx="700012" cy="700012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6C230B-84C7-47F9-962B-E3546F76D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noProof="0" smtClean="0"/>
              <a:t>8</a:t>
            </a:fld>
            <a:endParaRPr lang="en-US" noProof="0" dirty="0"/>
          </a:p>
        </p:txBody>
      </p:sp>
      <p:pic>
        <p:nvPicPr>
          <p:cNvPr id="4" name="Graphic 3" descr="Pyramid with levels">
            <a:extLst>
              <a:ext uri="{FF2B5EF4-FFF2-40B4-BE49-F238E27FC236}">
                <a16:creationId xmlns:a16="http://schemas.microsoft.com/office/drawing/2014/main" id="{DEDF9526-4153-4B27-BD1E-30D1F459EB2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847332" y="4401934"/>
            <a:ext cx="1564524" cy="156452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8BBC78A3-BFFD-48C9-9F69-21A6F32D706A}"/>
              </a:ext>
            </a:extLst>
          </p:cNvPr>
          <p:cNvSpPr txBox="1"/>
          <p:nvPr/>
        </p:nvSpPr>
        <p:spPr>
          <a:xfrm>
            <a:off x="8698617" y="5797181"/>
            <a:ext cx="1852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The AS hierarchy</a:t>
            </a: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4D8385EE-97D8-4B95-934A-B9DE526D244F}"/>
              </a:ext>
            </a:extLst>
          </p:cNvPr>
          <p:cNvSpPr/>
          <p:nvPr/>
        </p:nvSpPr>
        <p:spPr>
          <a:xfrm rot="2865331" flipV="1">
            <a:off x="9049412" y="4764878"/>
            <a:ext cx="1401051" cy="915466"/>
          </a:xfrm>
          <a:custGeom>
            <a:avLst/>
            <a:gdLst>
              <a:gd name="connsiteX0" fmla="*/ 47172 w 689198"/>
              <a:gd name="connsiteY0" fmla="*/ 0 h 642026"/>
              <a:gd name="connsiteX1" fmla="*/ 66628 w 689198"/>
              <a:gd name="connsiteY1" fmla="*/ 535022 h 642026"/>
              <a:gd name="connsiteX2" fmla="*/ 689198 w 689198"/>
              <a:gd name="connsiteY2" fmla="*/ 642026 h 642026"/>
              <a:gd name="connsiteX0" fmla="*/ 224146 w 648049"/>
              <a:gd name="connsiteY0" fmla="*/ 0 h 759307"/>
              <a:gd name="connsiteX1" fmla="*/ 25479 w 648049"/>
              <a:gd name="connsiteY1" fmla="*/ 652303 h 759307"/>
              <a:gd name="connsiteX2" fmla="*/ 648049 w 648049"/>
              <a:gd name="connsiteY2" fmla="*/ 759307 h 759307"/>
              <a:gd name="connsiteX0" fmla="*/ 233544 w 657447"/>
              <a:gd name="connsiteY0" fmla="*/ 0 h 759307"/>
              <a:gd name="connsiteX1" fmla="*/ 34877 w 657447"/>
              <a:gd name="connsiteY1" fmla="*/ 652303 h 759307"/>
              <a:gd name="connsiteX2" fmla="*/ 657447 w 657447"/>
              <a:gd name="connsiteY2" fmla="*/ 759307 h 759307"/>
              <a:gd name="connsiteX0" fmla="*/ 233544 w 615296"/>
              <a:gd name="connsiteY0" fmla="*/ 0 h 687058"/>
              <a:gd name="connsiteX1" fmla="*/ 34877 w 615296"/>
              <a:gd name="connsiteY1" fmla="*/ 652303 h 687058"/>
              <a:gd name="connsiteX2" fmla="*/ 615296 w 615296"/>
              <a:gd name="connsiteY2" fmla="*/ 601251 h 687058"/>
              <a:gd name="connsiteX0" fmla="*/ 233544 w 615296"/>
              <a:gd name="connsiteY0" fmla="*/ 0 h 698105"/>
              <a:gd name="connsiteX1" fmla="*/ 34877 w 615296"/>
              <a:gd name="connsiteY1" fmla="*/ 652303 h 698105"/>
              <a:gd name="connsiteX2" fmla="*/ 615296 w 615296"/>
              <a:gd name="connsiteY2" fmla="*/ 601251 h 698105"/>
              <a:gd name="connsiteX0" fmla="*/ 233544 w 577074"/>
              <a:gd name="connsiteY0" fmla="*/ 0 h 698592"/>
              <a:gd name="connsiteX1" fmla="*/ 34877 w 577074"/>
              <a:gd name="connsiteY1" fmla="*/ 652303 h 698592"/>
              <a:gd name="connsiteX2" fmla="*/ 577074 w 577074"/>
              <a:gd name="connsiteY2" fmla="*/ 603355 h 698592"/>
              <a:gd name="connsiteX0" fmla="*/ 186053 w 529583"/>
              <a:gd name="connsiteY0" fmla="*/ 0 h 675974"/>
              <a:gd name="connsiteX1" fmla="*/ 44131 w 529583"/>
              <a:gd name="connsiteY1" fmla="*/ 621215 h 675974"/>
              <a:gd name="connsiteX2" fmla="*/ 529583 w 529583"/>
              <a:gd name="connsiteY2" fmla="*/ 603355 h 675974"/>
              <a:gd name="connsiteX0" fmla="*/ 240910 w 584440"/>
              <a:gd name="connsiteY0" fmla="*/ 0 h 698318"/>
              <a:gd name="connsiteX1" fmla="*/ 33795 w 584440"/>
              <a:gd name="connsiteY1" fmla="*/ 651945 h 698318"/>
              <a:gd name="connsiteX2" fmla="*/ 584440 w 584440"/>
              <a:gd name="connsiteY2" fmla="*/ 603355 h 698318"/>
              <a:gd name="connsiteX0" fmla="*/ 162323 w 601721"/>
              <a:gd name="connsiteY0" fmla="*/ 0 h 494008"/>
              <a:gd name="connsiteX1" fmla="*/ 51076 w 601721"/>
              <a:gd name="connsiteY1" fmla="*/ 447635 h 494008"/>
              <a:gd name="connsiteX2" fmla="*/ 601721 w 601721"/>
              <a:gd name="connsiteY2" fmla="*/ 399045 h 494008"/>
              <a:gd name="connsiteX0" fmla="*/ 147487 w 586885"/>
              <a:gd name="connsiteY0" fmla="*/ 0 h 494008"/>
              <a:gd name="connsiteX1" fmla="*/ 36240 w 586885"/>
              <a:gd name="connsiteY1" fmla="*/ 447635 h 494008"/>
              <a:gd name="connsiteX2" fmla="*/ 586885 w 586885"/>
              <a:gd name="connsiteY2" fmla="*/ 399045 h 494008"/>
              <a:gd name="connsiteX0" fmla="*/ 147487 w 794120"/>
              <a:gd name="connsiteY0" fmla="*/ 0 h 481284"/>
              <a:gd name="connsiteX1" fmla="*/ 36240 w 794120"/>
              <a:gd name="connsiteY1" fmla="*/ 447635 h 481284"/>
              <a:gd name="connsiteX2" fmla="*/ 794120 w 794120"/>
              <a:gd name="connsiteY2" fmla="*/ 325952 h 481284"/>
              <a:gd name="connsiteX0" fmla="*/ 112353 w 758986"/>
              <a:gd name="connsiteY0" fmla="*/ 0 h 451445"/>
              <a:gd name="connsiteX1" fmla="*/ 53829 w 758986"/>
              <a:gd name="connsiteY1" fmla="*/ 412657 h 451445"/>
              <a:gd name="connsiteX2" fmla="*/ 758986 w 758986"/>
              <a:gd name="connsiteY2" fmla="*/ 325952 h 451445"/>
              <a:gd name="connsiteX0" fmla="*/ 109001 w 755634"/>
              <a:gd name="connsiteY0" fmla="*/ 0 h 451445"/>
              <a:gd name="connsiteX1" fmla="*/ 50477 w 755634"/>
              <a:gd name="connsiteY1" fmla="*/ 412657 h 451445"/>
              <a:gd name="connsiteX2" fmla="*/ 755634 w 755634"/>
              <a:gd name="connsiteY2" fmla="*/ 325952 h 451445"/>
              <a:gd name="connsiteX0" fmla="*/ 109001 w 755634"/>
              <a:gd name="connsiteY0" fmla="*/ 0 h 435096"/>
              <a:gd name="connsiteX1" fmla="*/ 50477 w 755634"/>
              <a:gd name="connsiteY1" fmla="*/ 412657 h 435096"/>
              <a:gd name="connsiteX2" fmla="*/ 755634 w 755634"/>
              <a:gd name="connsiteY2" fmla="*/ 325952 h 435096"/>
              <a:gd name="connsiteX0" fmla="*/ 99811 w 746444"/>
              <a:gd name="connsiteY0" fmla="*/ 0 h 435096"/>
              <a:gd name="connsiteX1" fmla="*/ 41287 w 746444"/>
              <a:gd name="connsiteY1" fmla="*/ 412657 h 435096"/>
              <a:gd name="connsiteX2" fmla="*/ 746444 w 746444"/>
              <a:gd name="connsiteY2" fmla="*/ 325952 h 435096"/>
              <a:gd name="connsiteX0" fmla="*/ 97292 w 743925"/>
              <a:gd name="connsiteY0" fmla="*/ 0 h 435096"/>
              <a:gd name="connsiteX1" fmla="*/ 38768 w 743925"/>
              <a:gd name="connsiteY1" fmla="*/ 412657 h 435096"/>
              <a:gd name="connsiteX2" fmla="*/ 743925 w 743925"/>
              <a:gd name="connsiteY2" fmla="*/ 325952 h 435096"/>
              <a:gd name="connsiteX0" fmla="*/ 82344 w 728977"/>
              <a:gd name="connsiteY0" fmla="*/ 0 h 435096"/>
              <a:gd name="connsiteX1" fmla="*/ 23820 w 728977"/>
              <a:gd name="connsiteY1" fmla="*/ 412657 h 435096"/>
              <a:gd name="connsiteX2" fmla="*/ 728977 w 728977"/>
              <a:gd name="connsiteY2" fmla="*/ 325952 h 435096"/>
              <a:gd name="connsiteX0" fmla="*/ 82344 w 728977"/>
              <a:gd name="connsiteY0" fmla="*/ 0 h 437229"/>
              <a:gd name="connsiteX1" fmla="*/ 23820 w 728977"/>
              <a:gd name="connsiteY1" fmla="*/ 412657 h 437229"/>
              <a:gd name="connsiteX2" fmla="*/ 728977 w 728977"/>
              <a:gd name="connsiteY2" fmla="*/ 325952 h 437229"/>
              <a:gd name="connsiteX0" fmla="*/ 82344 w 728977"/>
              <a:gd name="connsiteY0" fmla="*/ 0 h 427145"/>
              <a:gd name="connsiteX1" fmla="*/ 23820 w 728977"/>
              <a:gd name="connsiteY1" fmla="*/ 412657 h 427145"/>
              <a:gd name="connsiteX2" fmla="*/ 728977 w 728977"/>
              <a:gd name="connsiteY2" fmla="*/ 325952 h 427145"/>
              <a:gd name="connsiteX0" fmla="*/ 83984 w 730617"/>
              <a:gd name="connsiteY0" fmla="*/ 0 h 427145"/>
              <a:gd name="connsiteX1" fmla="*/ 25460 w 730617"/>
              <a:gd name="connsiteY1" fmla="*/ 412657 h 427145"/>
              <a:gd name="connsiteX2" fmla="*/ 730617 w 730617"/>
              <a:gd name="connsiteY2" fmla="*/ 325952 h 427145"/>
              <a:gd name="connsiteX0" fmla="*/ 111726 w 721108"/>
              <a:gd name="connsiteY0" fmla="*/ 0 h 403803"/>
              <a:gd name="connsiteX1" fmla="*/ 15951 w 721108"/>
              <a:gd name="connsiteY1" fmla="*/ 389315 h 403803"/>
              <a:gd name="connsiteX2" fmla="*/ 721108 w 721108"/>
              <a:gd name="connsiteY2" fmla="*/ 302610 h 403803"/>
              <a:gd name="connsiteX0" fmla="*/ 105400 w 714782"/>
              <a:gd name="connsiteY0" fmla="*/ 0 h 410439"/>
              <a:gd name="connsiteX1" fmla="*/ 17466 w 714782"/>
              <a:gd name="connsiteY1" fmla="*/ 396902 h 410439"/>
              <a:gd name="connsiteX2" fmla="*/ 714782 w 714782"/>
              <a:gd name="connsiteY2" fmla="*/ 302610 h 410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14782" h="410439">
                <a:moveTo>
                  <a:pt x="105400" y="0"/>
                </a:moveTo>
                <a:cubicBezTo>
                  <a:pt x="4768" y="303229"/>
                  <a:pt x="-22057" y="354610"/>
                  <a:pt x="17466" y="396902"/>
                </a:cubicBezTo>
                <a:cubicBezTo>
                  <a:pt x="64623" y="440912"/>
                  <a:pt x="326797" y="369176"/>
                  <a:pt x="714782" y="302610"/>
                </a:cubicBezTo>
              </a:path>
            </a:pathLst>
          </a:custGeom>
          <a:noFill/>
          <a:ln w="5715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F2AEF3E-85F7-4366-B662-D7D90B5476F3}"/>
              </a:ext>
            </a:extLst>
          </p:cNvPr>
          <p:cNvSpPr txBox="1"/>
          <p:nvPr/>
        </p:nvSpPr>
        <p:spPr>
          <a:xfrm>
            <a:off x="9735485" y="4319462"/>
            <a:ext cx="13527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C00000"/>
                </a:solidFill>
              </a:rPr>
              <a:t>Traffic in the Internet</a:t>
            </a:r>
            <a:endParaRPr lang="en-US" sz="16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20598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900900CD-B943-934F-857F-30AA913FE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cap="none" dirty="0"/>
              <a:t>the RESULTS</a:t>
            </a:r>
            <a:br>
              <a:rPr lang="en-US" sz="1800" cap="none" dirty="0"/>
            </a:br>
            <a:r>
              <a:rPr lang="en-US" cap="none" dirty="0"/>
              <a:t>Measured average stretch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2A09EEBC-5E2C-D240-A5D6-6952B8392E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06625" y="5115669"/>
            <a:ext cx="3472414" cy="723156"/>
          </a:xfrm>
          <a:solidFill>
            <a:schemeClr val="bg1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>
              <a:spcBef>
                <a:spcPts val="0"/>
              </a:spcBef>
            </a:pPr>
            <a:r>
              <a:rPr lang="en-US" sz="1800" dirty="0">
                <a:ea typeface="Cambria Math" panose="02040503050406030204" pitchFamily="18" charset="0"/>
              </a:rPr>
              <a:t>Need more information on</a:t>
            </a:r>
          </a:p>
          <a:p>
            <a:pPr algn="ctr">
              <a:spcBef>
                <a:spcPts val="0"/>
              </a:spcBef>
            </a:pPr>
            <a:r>
              <a:rPr lang="en-US" sz="1800" dirty="0">
                <a:ea typeface="Cambria Math" panose="02040503050406030204" pitchFamily="18" charset="0"/>
              </a:rPr>
              <a:t>the</a:t>
            </a:r>
            <a:r>
              <a:rPr lang="en-US" sz="1800" b="1" dirty="0">
                <a:ea typeface="Cambria Math" panose="02040503050406030204" pitchFamily="18" charset="0"/>
              </a:rPr>
              <a:t> quality of paths</a:t>
            </a:r>
            <a:endParaRPr lang="en-US" sz="1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942B7415-BF07-438D-B68E-97BF2ACDC5E6}"/>
                  </a:ext>
                </a:extLst>
              </p:cNvPr>
              <p:cNvSpPr/>
              <p:nvPr/>
            </p:nvSpPr>
            <p:spPr>
              <a:xfrm>
                <a:off x="1195754" y="6272806"/>
                <a:ext cx="1393971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it-IT" sz="800" b="1" dirty="0"/>
                  <a:t>NOTA BENE</a:t>
                </a:r>
              </a:p>
              <a:p>
                <a:r>
                  <a:rPr lang="it-IT" sz="800" dirty="0"/>
                  <a:t>In the following, I use </a:t>
                </a:r>
                <a14:m>
                  <m:oMath xmlns:m="http://schemas.openxmlformats.org/officeDocument/2006/math">
                    <m:r>
                      <a:rPr lang="it-IT" sz="800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it-IT" sz="800" i="1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endParaRPr lang="en-US" sz="800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942B7415-BF07-438D-B68E-97BF2ACDC5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5754" y="6272806"/>
                <a:ext cx="1393971" cy="338554"/>
              </a:xfrm>
              <a:prstGeom prst="rect">
                <a:avLst/>
              </a:prstGeom>
              <a:blipFill>
                <a:blip r:embed="rId3"/>
                <a:stretch>
                  <a:fillRect b="-53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27" name="Graphic 326">
            <a:extLst>
              <a:ext uri="{FF2B5EF4-FFF2-40B4-BE49-F238E27FC236}">
                <a16:creationId xmlns:a16="http://schemas.microsoft.com/office/drawing/2014/main" id="{3B5A2CE3-E059-4BE2-98C6-0EF86EC2BC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72075" y="2065665"/>
            <a:ext cx="5986284" cy="4065454"/>
          </a:xfrm>
          <a:prstGeom prst="rect">
            <a:avLst/>
          </a:prstGeom>
        </p:spPr>
      </p:pic>
      <p:sp>
        <p:nvSpPr>
          <p:cNvPr id="329" name="TextBox 328">
            <a:extLst>
              <a:ext uri="{FF2B5EF4-FFF2-40B4-BE49-F238E27FC236}">
                <a16:creationId xmlns:a16="http://schemas.microsoft.com/office/drawing/2014/main" id="{B73A6C16-81C4-49B5-B86B-A2310DA065CC}"/>
              </a:ext>
            </a:extLst>
          </p:cNvPr>
          <p:cNvSpPr txBox="1"/>
          <p:nvPr/>
        </p:nvSpPr>
        <p:spPr>
          <a:xfrm>
            <a:off x="7534693" y="1604000"/>
            <a:ext cx="22326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Landmark selection impact</a:t>
            </a:r>
          </a:p>
          <a:p>
            <a:pPr algn="ctr"/>
            <a:r>
              <a:rPr lang="en-US" sz="1200" b="1" dirty="0"/>
              <a:t>on stretch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0" name="Content Placeholder 11">
                <a:extLst>
                  <a:ext uri="{FF2B5EF4-FFF2-40B4-BE49-F238E27FC236}">
                    <a16:creationId xmlns:a16="http://schemas.microsoft.com/office/drawing/2014/main" id="{2CDD1863-1BCA-41CF-B336-52BB8E62872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06625" y="2999658"/>
                <a:ext cx="3472414" cy="1866901"/>
              </a:xfrm>
              <a:prstGeom prst="rect">
                <a:avLst/>
              </a:prstGeom>
            </p:spPr>
            <p:txBody>
              <a:bodyPr vert="horz" lIns="0" tIns="45720" rIns="0" bIns="45720" rtlCol="0">
                <a:norm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chemeClr val="tx1"/>
                  </a:buClr>
                  <a:buSzPct val="100000"/>
                  <a:buFont typeface="Calibri" panose="020F050202020403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01168" indent="0" algn="l" defTabSz="914400" rtl="0" eaLnBrk="1" latinLnBrk="0" hangingPunct="1">
                  <a:lnSpc>
                    <a:spcPct val="10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tx1"/>
                  </a:buClr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384048" indent="0" algn="l" defTabSz="914400" rtl="0" eaLnBrk="1" latinLnBrk="0" hangingPunct="1">
                  <a:lnSpc>
                    <a:spcPct val="10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tx1"/>
                  </a:buClr>
                  <a:buFont typeface="Arial" panose="020B0604020202020204" pitchFamily="34" charset="0"/>
                  <a:buNone/>
                  <a:defRPr sz="1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566928" indent="0" algn="l" defTabSz="914400" rtl="0" eaLnBrk="1" latinLnBrk="0" hangingPunct="1">
                  <a:lnSpc>
                    <a:spcPct val="10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tx1"/>
                  </a:buClr>
                  <a:buFont typeface="Arial" panose="020B0604020202020204" pitchFamily="34" charset="0"/>
                  <a:buNone/>
                  <a:defRPr sz="1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749808" indent="0" algn="l" defTabSz="914400" rtl="0" eaLnBrk="1" latinLnBrk="0" hangingPunct="1">
                  <a:lnSpc>
                    <a:spcPct val="10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tx1"/>
                  </a:buClr>
                  <a:buFont typeface="Arial" panose="020B0604020202020204" pitchFamily="34" charset="0"/>
                  <a:buNone/>
                  <a:defRPr sz="1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1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3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15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17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spcBef>
                    <a:spcPts val="0"/>
                  </a:spcBef>
                </a:pPr>
                <a:r>
                  <a:rPr lang="it-IT" sz="1800" b="1" dirty="0">
                    <a:solidFill>
                      <a:srgbClr val="C00000"/>
                    </a:solidFill>
                    <a:ea typeface="Cambria Math" panose="02040503050406030204" pitchFamily="18" charset="0"/>
                  </a:rPr>
                  <a:t>Random</a:t>
                </a:r>
                <a:r>
                  <a:rPr lang="it-IT" sz="1800" dirty="0">
                    <a:ea typeface="Cambria Math" panose="02040503050406030204" pitchFamily="18" charset="0"/>
                  </a:rPr>
                  <a:t> </a:t>
                </a:r>
                <a:r>
                  <a:rPr lang="en-US" sz="1800" dirty="0">
                    <a:ea typeface="Cambria Math" panose="02040503050406030204" pitchFamily="18" charset="0"/>
                  </a:rPr>
                  <a:t>selection</a:t>
                </a:r>
              </a:p>
              <a:p>
                <a:pPr algn="ctr">
                  <a:spcBef>
                    <a:spcPts val="0"/>
                  </a:spcBef>
                </a:pPr>
                <a14:m>
                  <m:oMath xmlns:m="http://schemas.openxmlformats.org/officeDocument/2006/math">
                    <m:r>
                      <a:rPr lang="it-IT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it-IT" sz="2000" i="1" smtClean="0">
                        <a:latin typeface="Cambria Math" panose="02040503050406030204" pitchFamily="18" charset="0"/>
                      </a:rPr>
                      <m:t>1.17</m:t>
                    </m:r>
                  </m:oMath>
                </a14:m>
                <a:r>
                  <a:rPr lang="en-US" sz="2000" dirty="0"/>
                  <a:t> </a:t>
                </a:r>
              </a:p>
              <a:p>
                <a:pPr algn="ctr">
                  <a:spcBef>
                    <a:spcPts val="0"/>
                  </a:spcBef>
                </a:pPr>
                <a:endParaRPr lang="en-US" sz="2000" dirty="0"/>
              </a:p>
              <a:p>
                <a:pPr algn="ctr">
                  <a:spcBef>
                    <a:spcPts val="0"/>
                  </a:spcBef>
                </a:pPr>
                <a:r>
                  <a:rPr lang="en-US" sz="1800" b="1" dirty="0">
                    <a:solidFill>
                      <a:srgbClr val="29B868"/>
                    </a:solidFill>
                  </a:rPr>
                  <a:t>Popularity</a:t>
                </a:r>
                <a:r>
                  <a:rPr lang="en-US" sz="1800" dirty="0"/>
                  <a:t> selection</a:t>
                </a:r>
              </a:p>
              <a:p>
                <a:pPr algn="ctr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lang="it-IT" sz="2000" i="1">
                          <a:latin typeface="Cambria Math" panose="02040503050406030204" pitchFamily="18" charset="0"/>
                        </a:rPr>
                        <m:t>1.</m:t>
                      </m:r>
                      <m:r>
                        <a:rPr lang="it-IT" sz="2000" i="1" smtClean="0">
                          <a:latin typeface="Cambria Math" panose="02040503050406030204" pitchFamily="18" charset="0"/>
                        </a:rPr>
                        <m:t>06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30" name="Content Placeholder 11">
                <a:extLst>
                  <a:ext uri="{FF2B5EF4-FFF2-40B4-BE49-F238E27FC236}">
                    <a16:creationId xmlns:a16="http://schemas.microsoft.com/office/drawing/2014/main" id="{2CDD1863-1BCA-41CF-B336-52BB8E6287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6625" y="2999658"/>
                <a:ext cx="3472414" cy="1866901"/>
              </a:xfrm>
              <a:prstGeom prst="rect">
                <a:avLst/>
              </a:prstGeom>
              <a:blipFill>
                <a:blip r:embed="rId6"/>
                <a:stretch>
                  <a:fillRect t="-16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98F6D1A-6FE0-446F-AFFC-72CC1A5AD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noProof="0" smtClean="0"/>
              <a:t>9</a:t>
            </a:fld>
            <a:endParaRPr lang="en-US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11">
                <a:extLst>
                  <a:ext uri="{FF2B5EF4-FFF2-40B4-BE49-F238E27FC236}">
                    <a16:creationId xmlns:a16="http://schemas.microsoft.com/office/drawing/2014/main" id="{0C4A40FE-935C-4D3D-91FE-6BC42F16599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06625" y="2163626"/>
                <a:ext cx="3472414" cy="836032"/>
              </a:xfrm>
              <a:prstGeom prst="rect">
                <a:avLst/>
              </a:prstGeom>
            </p:spPr>
            <p:txBody>
              <a:bodyPr vert="horz" lIns="0" tIns="45720" rIns="0" bIns="45720" rtlCol="0">
                <a:norm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chemeClr val="tx1"/>
                  </a:buClr>
                  <a:buSzPct val="100000"/>
                  <a:buFont typeface="Calibri" panose="020F050202020403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01168" indent="0" algn="l" defTabSz="914400" rtl="0" eaLnBrk="1" latinLnBrk="0" hangingPunct="1">
                  <a:lnSpc>
                    <a:spcPct val="10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tx1"/>
                  </a:buClr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384048" indent="0" algn="l" defTabSz="914400" rtl="0" eaLnBrk="1" latinLnBrk="0" hangingPunct="1">
                  <a:lnSpc>
                    <a:spcPct val="10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tx1"/>
                  </a:buClr>
                  <a:buFont typeface="Arial" panose="020B0604020202020204" pitchFamily="34" charset="0"/>
                  <a:buNone/>
                  <a:defRPr sz="1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566928" indent="0" algn="l" defTabSz="914400" rtl="0" eaLnBrk="1" latinLnBrk="0" hangingPunct="1">
                  <a:lnSpc>
                    <a:spcPct val="10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tx1"/>
                  </a:buClr>
                  <a:buFont typeface="Arial" panose="020B0604020202020204" pitchFamily="34" charset="0"/>
                  <a:buNone/>
                  <a:defRPr sz="1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749808" indent="0" algn="l" defTabSz="914400" rtl="0" eaLnBrk="1" latinLnBrk="0" hangingPunct="1">
                  <a:lnSpc>
                    <a:spcPct val="10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tx1"/>
                  </a:buClr>
                  <a:buFont typeface="Arial" panose="020B0604020202020204" pitchFamily="34" charset="0"/>
                  <a:buNone/>
                  <a:defRPr sz="1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1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3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15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17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spcBef>
                    <a:spcPts val="0"/>
                  </a:spcBef>
                </a:pPr>
                <a:r>
                  <a:rPr lang="it-IT" sz="1800" b="1" dirty="0">
                    <a:solidFill>
                      <a:srgbClr val="222223"/>
                    </a:solidFill>
                    <a:ea typeface="Cambria Math" panose="02040503050406030204" pitchFamily="18" charset="0"/>
                  </a:rPr>
                  <a:t>TZ max </a:t>
                </a:r>
                <a:r>
                  <a:rPr lang="it-IT" sz="1800" dirty="0">
                    <a:solidFill>
                      <a:srgbClr val="222223"/>
                    </a:solidFill>
                    <a:ea typeface="Cambria Math" panose="02040503050406030204" pitchFamily="18" charset="0"/>
                  </a:rPr>
                  <a:t>stretch</a:t>
                </a:r>
              </a:p>
              <a:p>
                <a:pPr algn="ctr"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000" b="1" i="1" smtClean="0">
                          <a:solidFill>
                            <a:srgbClr val="22222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𝟓</m:t>
                      </m:r>
                    </m:oMath>
                  </m:oMathPara>
                </a14:m>
                <a:endParaRPr lang="en-US" sz="2000" dirty="0">
                  <a:solidFill>
                    <a:srgbClr val="222223"/>
                  </a:solidFill>
                </a:endParaRPr>
              </a:p>
            </p:txBody>
          </p:sp>
        </mc:Choice>
        <mc:Fallback xmlns="">
          <p:sp>
            <p:nvSpPr>
              <p:cNvPr id="9" name="Content Placeholder 11">
                <a:extLst>
                  <a:ext uri="{FF2B5EF4-FFF2-40B4-BE49-F238E27FC236}">
                    <a16:creationId xmlns:a16="http://schemas.microsoft.com/office/drawing/2014/main" id="{0C4A40FE-935C-4D3D-91FE-6BC42F1659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6625" y="2163626"/>
                <a:ext cx="3472414" cy="836032"/>
              </a:xfrm>
              <a:prstGeom prst="rect">
                <a:avLst/>
              </a:prstGeom>
              <a:blipFill>
                <a:blip r:embed="rId7"/>
                <a:stretch>
                  <a:fillRect t="-43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55359701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VTI">
  <a:themeElements>
    <a:clrScheme name="MONO">
      <a:dk1>
        <a:srgbClr val="000000"/>
      </a:dk1>
      <a:lt1>
        <a:srgbClr val="ECEEF7"/>
      </a:lt1>
      <a:dk2>
        <a:srgbClr val="000000"/>
      </a:dk2>
      <a:lt2>
        <a:srgbClr val="F5F8FF"/>
      </a:lt2>
      <a:accent1>
        <a:srgbClr val="ECEEF7"/>
      </a:accent1>
      <a:accent2>
        <a:srgbClr val="F5F8FF"/>
      </a:accent2>
      <a:accent3>
        <a:srgbClr val="A1A2A9"/>
      </a:accent3>
      <a:accent4>
        <a:srgbClr val="141514"/>
      </a:accent4>
      <a:accent5>
        <a:srgbClr val="000000"/>
      </a:accent5>
      <a:accent6>
        <a:srgbClr val="96969C"/>
      </a:accent6>
      <a:hlink>
        <a:srgbClr val="5F6063"/>
      </a:hlink>
      <a:folHlink>
        <a:srgbClr val="919191"/>
      </a:folHlink>
    </a:clrScheme>
    <a:fontScheme name="Candara">
      <a:majorFont>
        <a:latin typeface="Candara" panose="020E0502030303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ndara" panose="020E0502030303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les Pitch" id="{BA0280BF-E6B4-464B-BF28-F0D2A23065D1}" vid="{A1F0DEB3-06CD-4A85-8D08-B66BE056CE0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Minimalist sales pitch</Template>
  <TotalTime>0</TotalTime>
  <Words>1503</Words>
  <Application>Microsoft Office PowerPoint</Application>
  <PresentationFormat>Widescreen</PresentationFormat>
  <Paragraphs>419</Paragraphs>
  <Slides>33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8" baseType="lpstr">
      <vt:lpstr>Arial</vt:lpstr>
      <vt:lpstr>Calibri</vt:lpstr>
      <vt:lpstr>Cambria Math</vt:lpstr>
      <vt:lpstr>Candara</vt:lpstr>
      <vt:lpstr>RetrospectVTI</vt:lpstr>
      <vt:lpstr>internet routing</vt:lpstr>
      <vt:lpstr>PowerPoint Presentation</vt:lpstr>
      <vt:lpstr>the PROBLEM</vt:lpstr>
      <vt:lpstr>PowerPoint Presentation</vt:lpstr>
      <vt:lpstr>the PROJECT</vt:lpstr>
      <vt:lpstr>TZ for  Internet routing</vt:lpstr>
      <vt:lpstr>PowerPoint Presentation</vt:lpstr>
      <vt:lpstr>PowerPoint Presentation</vt:lpstr>
      <vt:lpstr>the RESULTS Measured average stretch</vt:lpstr>
      <vt:lpstr>the RESULTS Path quality</vt:lpstr>
      <vt:lpstr>PowerPoint Presentation</vt:lpstr>
      <vt:lpstr>PowerPoint Presentation</vt:lpstr>
      <vt:lpstr>TZ for routing Link failure: Update process</vt:lpstr>
      <vt:lpstr>PowerPoint Presentation</vt:lpstr>
      <vt:lpstr>simulations</vt:lpstr>
      <vt:lpstr>the GOOD side Simulation: Impact &amp; Updates</vt:lpstr>
      <vt:lpstr>the BAD side TZ structures deterioration</vt:lpstr>
      <vt:lpstr>the BAD side Stretch deterioration</vt:lpstr>
      <vt:lpstr>PowerPoint Presentation</vt:lpstr>
      <vt:lpstr>the RESULTS Stretch deterioration</vt:lpstr>
      <vt:lpstr>PowerPoint Presentation</vt:lpstr>
      <vt:lpstr>the RESULTS Real evolution: Summary</vt:lpstr>
      <vt:lpstr>CONCLUSIONS</vt:lpstr>
      <vt:lpstr>VALIDITY</vt:lpstr>
      <vt:lpstr>QUESTIONS?</vt:lpstr>
      <vt:lpstr>REFERENCES</vt:lpstr>
      <vt:lpstr>COMPLEMENTARY MATERIAL</vt:lpstr>
      <vt:lpstr>TZ for routing Link failure: Witnesses</vt:lpstr>
      <vt:lpstr>TZ for routing Link failure: Bunch</vt:lpstr>
      <vt:lpstr>PowerPoint Presentation</vt:lpstr>
      <vt:lpstr>the RESULTS Stable links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2020-03-09T00:49:57Z</dcterms:created>
  <dcterms:modified xsi:type="dcterms:W3CDTF">2020-06-11T15:16:46Z</dcterms:modified>
</cp:coreProperties>
</file>